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9" r:id="rId1"/>
    <p:sldMasterId id="2147483650" r:id="rId2"/>
  </p:sldMasterIdLst>
  <p:notesMasterIdLst>
    <p:notesMasterId r:id="rId12"/>
  </p:notesMasterIdLst>
  <p:sldIdLst>
    <p:sldId id="260" r:id="rId3"/>
    <p:sldId id="261" r:id="rId4"/>
    <p:sldId id="264" r:id="rId5"/>
    <p:sldId id="265" r:id="rId6"/>
    <p:sldId id="266" r:id="rId7"/>
    <p:sldId id="267" r:id="rId8"/>
    <p:sldId id="268" r:id="rId9"/>
    <p:sldId id="271" r:id="rId10"/>
    <p:sldId id="272" r:id="rId11"/>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72"/>
    <p:restoredTop sz="63168"/>
  </p:normalViewPr>
  <p:slideViewPr>
    <p:cSldViewPr>
      <p:cViewPr>
        <p:scale>
          <a:sx n="50" d="100"/>
          <a:sy n="50" d="100"/>
        </p:scale>
        <p:origin x="1456" y="144"/>
      </p:cViewPr>
      <p:guideLst>
        <p:guide orient="horz" pos="3072"/>
        <p:guide pos="4096"/>
      </p:guideLst>
    </p:cSldViewPr>
  </p:slideViewPr>
  <p:notesTextViewPr>
    <p:cViewPr>
      <p:scale>
        <a:sx n="85" d="100"/>
        <a:sy n="85"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9.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6146"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Calibri" charset="0"/>
              </a:rPr>
              <a:t>Click to edit Master text styles</a:t>
            </a:r>
          </a:p>
          <a:p>
            <a:pPr lvl="1"/>
            <a:r>
              <a:rPr lang="en-US" altLang="en-US" noProof="0" smtClean="0">
                <a:sym typeface="Calibri" charset="0"/>
              </a:rPr>
              <a:t>Second level</a:t>
            </a:r>
          </a:p>
          <a:p>
            <a:pPr lvl="2"/>
            <a:r>
              <a:rPr lang="en-US" altLang="en-US" noProof="0" smtClean="0">
                <a:sym typeface="Calibri" charset="0"/>
              </a:rPr>
              <a:t>Third level</a:t>
            </a:r>
          </a:p>
          <a:p>
            <a:pPr lvl="3"/>
            <a:r>
              <a:rPr lang="en-US" altLang="en-US" noProof="0" smtClean="0">
                <a:sym typeface="Calibri" charset="0"/>
              </a:rPr>
              <a:t>Fourth level</a:t>
            </a:r>
          </a:p>
          <a:p>
            <a:pPr lvl="4"/>
            <a:r>
              <a:rPr lang="en-US" altLang="en-US" noProof="0" smtClean="0">
                <a:sym typeface="Calibri" charset="0"/>
              </a:rPr>
              <a:t>Fifth level</a:t>
            </a:r>
          </a:p>
        </p:txBody>
      </p:sp>
    </p:spTree>
    <p:extLst>
      <p:ext uri="{BB962C8B-B14F-4D97-AF65-F5344CB8AC3E}">
        <p14:creationId xmlns:p14="http://schemas.microsoft.com/office/powerpoint/2010/main" val="1254044769"/>
      </p:ext>
    </p:extLst>
  </p:cSld>
  <p:clrMap bg1="lt1" tx1="dk1" bg2="lt2" tx2="dk2" accent1="accent1" accent2="accent2" accent3="accent3" accent4="accent4" accent5="accent5" accent6="accent6" hlink="hlink" folHlink="folHlink"/>
  <p:notesStyle>
    <a:lvl1pPr algn="l" defTabSz="647700" rtl="0" eaLnBrk="0" fontAlgn="base" hangingPunct="0">
      <a:spcBef>
        <a:spcPct val="0"/>
      </a:spcBef>
      <a:spcAft>
        <a:spcPct val="0"/>
      </a:spcAft>
      <a:defRPr sz="1400" kern="1200">
        <a:solidFill>
          <a:srgbClr val="000000"/>
        </a:solidFill>
        <a:latin typeface="Calibri" charset="0"/>
        <a:ea typeface="Calibri" charset="0"/>
        <a:cs typeface="Calibri" charset="0"/>
        <a:sym typeface="Calibri" charset="0"/>
      </a:defRPr>
    </a:lvl1pPr>
    <a:lvl2pPr marL="228600" algn="l" defTabSz="647700" rtl="0" eaLnBrk="0" fontAlgn="base" hangingPunct="0">
      <a:spcBef>
        <a:spcPct val="0"/>
      </a:spcBef>
      <a:spcAft>
        <a:spcPct val="0"/>
      </a:spcAft>
      <a:defRPr sz="1400" kern="1200">
        <a:solidFill>
          <a:srgbClr val="000000"/>
        </a:solidFill>
        <a:latin typeface="Calibri" charset="0"/>
        <a:ea typeface="Calibri" charset="0"/>
        <a:cs typeface="Calibri" charset="0"/>
        <a:sym typeface="Calibri" charset="0"/>
      </a:defRPr>
    </a:lvl2pPr>
    <a:lvl3pPr marL="457200" algn="l" defTabSz="647700" rtl="0" eaLnBrk="0" fontAlgn="base" hangingPunct="0">
      <a:spcBef>
        <a:spcPct val="0"/>
      </a:spcBef>
      <a:spcAft>
        <a:spcPct val="0"/>
      </a:spcAft>
      <a:defRPr sz="1400" kern="1200">
        <a:solidFill>
          <a:srgbClr val="000000"/>
        </a:solidFill>
        <a:latin typeface="Calibri" charset="0"/>
        <a:ea typeface="Calibri" charset="0"/>
        <a:cs typeface="Calibri" charset="0"/>
        <a:sym typeface="Calibri" charset="0"/>
      </a:defRPr>
    </a:lvl3pPr>
    <a:lvl4pPr marL="685800" algn="l" defTabSz="647700" rtl="0" eaLnBrk="0" fontAlgn="base" hangingPunct="0">
      <a:spcBef>
        <a:spcPct val="0"/>
      </a:spcBef>
      <a:spcAft>
        <a:spcPct val="0"/>
      </a:spcAft>
      <a:defRPr sz="1400" kern="1200">
        <a:solidFill>
          <a:srgbClr val="000000"/>
        </a:solidFill>
        <a:latin typeface="Calibri" charset="0"/>
        <a:ea typeface="Calibri" charset="0"/>
        <a:cs typeface="Calibri" charset="0"/>
        <a:sym typeface="Calibri" charset="0"/>
      </a:defRPr>
    </a:lvl4pPr>
    <a:lvl5pPr marL="914400" algn="l" defTabSz="647700" rtl="0" eaLnBrk="0" fontAlgn="base" hangingPunct="0">
      <a:spcBef>
        <a:spcPct val="0"/>
      </a:spcBef>
      <a:spcAft>
        <a:spcPct val="0"/>
      </a:spcAft>
      <a:defRPr sz="1400" kern="1200">
        <a:solidFill>
          <a:srgbClr val="000000"/>
        </a:solidFill>
        <a:latin typeface="Calibri" charset="0"/>
        <a:ea typeface="Calibri" charset="0"/>
        <a:cs typeface="Calibri" charset="0"/>
        <a:sym typeface="Calibri"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Rot="1" noChangeAspect="1" noChangeArrowheads="1"/>
          </p:cNvSpPr>
          <p:nvPr>
            <p:ph type="sldImg"/>
          </p:nvPr>
        </p:nvSpPr>
        <p:spPr/>
      </p:sp>
      <p:sp>
        <p:nvSpPr>
          <p:cNvPr id="13314" name="Rectangle 2"/>
          <p:cNvSpPr>
            <a:spLocks noGrp="1" noChangeArrowheads="1"/>
          </p:cNvSpPr>
          <p:nvPr>
            <p:ph type="body" idx="1"/>
          </p:nvPr>
        </p:nvSpPr>
        <p:spPr/>
        <p:txBody>
          <a:bodyPr/>
          <a:lstStyle/>
          <a:p>
            <a:pPr eaLnBrk="1">
              <a:buClr>
                <a:srgbClr val="000000"/>
              </a:buClr>
            </a:pPr>
            <a:r>
              <a:rPr lang="en-US" altLang="en-US"/>
              <a:t>Using the Components of Learning Progression feedback document, give one another feedback on your learning progression.   </a:t>
            </a:r>
          </a:p>
          <a:p>
            <a:pPr eaLnBrk="1">
              <a:buClr>
                <a:srgbClr val="000000"/>
              </a:buClr>
            </a:pPr>
            <a:r>
              <a:rPr lang="en-US" altLang="en-US"/>
              <a:t>Skip providing feedback on the evidence collection plan- go with Big Ideas, Building Blocks, and Learning Progressions.</a:t>
            </a:r>
          </a:p>
          <a:p>
            <a:pPr eaLnBrk="1">
              <a:buClr>
                <a:srgbClr val="000000"/>
              </a:buClr>
            </a:pPr>
            <a:endParaRPr lang="en-US" altLang="en-US"/>
          </a:p>
          <a:p>
            <a:pPr eaLnBrk="1">
              <a:buClr>
                <a:srgbClr val="000000"/>
              </a:buClr>
            </a:pPr>
            <a:r>
              <a:rPr lang="en-US" altLang="en-US"/>
              <a:t>Photo Credit</a:t>
            </a:r>
          </a:p>
          <a:p>
            <a:pPr eaLnBrk="1">
              <a:buClr>
                <a:srgbClr val="000000"/>
              </a:buClr>
            </a:pPr>
            <a:r>
              <a:rPr lang="en-US" altLang="en-US"/>
              <a:t>Pixabay- No attribution needed</a:t>
            </a:r>
          </a:p>
          <a:p>
            <a:pPr eaLnBrk="1">
              <a:buClr>
                <a:srgbClr val="000000"/>
              </a:buClr>
            </a:pPr>
            <a:endParaRPr lang="en-US" altLang="en-US"/>
          </a:p>
        </p:txBody>
      </p:sp>
    </p:spTree>
    <p:extLst>
      <p:ext uri="{BB962C8B-B14F-4D97-AF65-F5344CB8AC3E}">
        <p14:creationId xmlns:p14="http://schemas.microsoft.com/office/powerpoint/2010/main" val="1325920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noChangeArrowheads="1"/>
          </p:cNvSpPr>
          <p:nvPr>
            <p:ph type="sldImg"/>
          </p:nvPr>
        </p:nvSpPr>
        <p:spPr/>
      </p:sp>
      <p:sp>
        <p:nvSpPr>
          <p:cNvPr id="15362" name="Rectangle 2"/>
          <p:cNvSpPr>
            <a:spLocks noGrp="1" noChangeArrowheads="1"/>
          </p:cNvSpPr>
          <p:nvPr>
            <p:ph type="body" idx="1"/>
          </p:nvPr>
        </p:nvSpPr>
        <p:spPr/>
        <p:txBody>
          <a:bodyPr/>
          <a:lstStyle/>
          <a:p>
            <a:pPr marL="0" lvl="1" eaLnBrk="1">
              <a:spcBef>
                <a:spcPts val="1000"/>
              </a:spcBef>
              <a:buClr>
                <a:srgbClr val="000000"/>
              </a:buClr>
            </a:pPr>
            <a:r>
              <a:rPr lang="en-US" altLang="en-US" sz="1200"/>
              <a:t>Think individually and then discuss with your table mates:</a:t>
            </a:r>
          </a:p>
          <a:p>
            <a:pPr marL="0" lvl="1" eaLnBrk="1">
              <a:spcBef>
                <a:spcPts val="1000"/>
              </a:spcBef>
              <a:buClr>
                <a:srgbClr val="000000"/>
              </a:buClr>
              <a:buFontTx/>
              <a:buChar char="•"/>
            </a:pPr>
            <a:r>
              <a:rPr lang="en-US" altLang="en-US" sz="1200"/>
              <a:t>How could you explain to students why learning progressions are useful for their learning and your teaching?</a:t>
            </a:r>
          </a:p>
          <a:p>
            <a:pPr marL="0" lvl="1" eaLnBrk="1">
              <a:spcBef>
                <a:spcPts val="1000"/>
              </a:spcBef>
              <a:buClr>
                <a:srgbClr val="000000"/>
              </a:buClr>
              <a:buFontTx/>
              <a:buChar char="•"/>
            </a:pPr>
            <a:r>
              <a:rPr lang="en-US" altLang="en-US" sz="1200"/>
              <a:t>How can a well-designed learning progression help students build their conceptual understanding over the course of a unit?</a:t>
            </a:r>
          </a:p>
          <a:p>
            <a:pPr marL="0" lvl="1" eaLnBrk="1">
              <a:spcBef>
                <a:spcPts val="1000"/>
              </a:spcBef>
              <a:buClr>
                <a:srgbClr val="000000"/>
              </a:buClr>
              <a:buFontTx/>
              <a:buChar char="•"/>
            </a:pPr>
            <a:r>
              <a:rPr lang="en-US" altLang="en-US" sz="1200"/>
              <a:t>How can you share your learning progressions with your students?</a:t>
            </a:r>
            <a:endParaRPr lang="en-US" altLang="en-US"/>
          </a:p>
        </p:txBody>
      </p:sp>
    </p:spTree>
    <p:extLst>
      <p:ext uri="{BB962C8B-B14F-4D97-AF65-F5344CB8AC3E}">
        <p14:creationId xmlns:p14="http://schemas.microsoft.com/office/powerpoint/2010/main" val="315181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p:cNvSpPr>
          <p:nvPr>
            <p:ph type="sldImg"/>
          </p:nvPr>
        </p:nvSpPr>
        <p:spPr/>
      </p:sp>
      <p:sp>
        <p:nvSpPr>
          <p:cNvPr id="20482"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Learning target for this session is for participants to be able to answer the following question:	</a:t>
            </a:r>
          </a:p>
          <a:p>
            <a:pPr defTabSz="457200" eaLnBrk="1">
              <a:buFontTx/>
              <a:buChar char="•"/>
            </a:pPr>
            <a:r>
              <a:rPr lang="en-US" altLang="en-US" sz="1200">
                <a:latin typeface="Helvetica" charset="0"/>
                <a:ea typeface="Helvetica" charset="0"/>
                <a:cs typeface="Helvetica" charset="0"/>
                <a:sym typeface="Helvetica" charset="0"/>
              </a:rPr>
              <a:t>How do I write learning targets and success criteria in a way that will maximize my effectiveness and student engagement in my classroom?</a:t>
            </a:r>
          </a:p>
          <a:p>
            <a:pPr defTabSz="457200" eaLnBrk="1"/>
            <a:r>
              <a:rPr lang="en-US" altLang="en-US" sz="1200">
                <a:latin typeface="Helvetica" charset="0"/>
                <a:ea typeface="Helvetica" charset="0"/>
                <a:cs typeface="Helvetica" charset="0"/>
                <a:sym typeface="Helvetica" charset="0"/>
              </a:rPr>
              <a:t>If we’re successful, participants will be able to:</a:t>
            </a:r>
          </a:p>
          <a:p>
            <a:pPr defTabSz="457200" eaLnBrk="1">
              <a:buFontTx/>
              <a:buChar char="•"/>
            </a:pPr>
            <a:r>
              <a:rPr lang="en-US" altLang="en-US" sz="1200">
                <a:latin typeface="Helvetica" charset="0"/>
                <a:ea typeface="Helvetica" charset="0"/>
                <a:cs typeface="Helvetica" charset="0"/>
                <a:sym typeface="Helvetica" charset="0"/>
              </a:rPr>
              <a:t>I can write learning targets and success criteria that effectively guide my instruction and my students’ learning.</a:t>
            </a:r>
          </a:p>
          <a:p>
            <a:pPr defTabSz="457200" eaLnBrk="1">
              <a:buFontTx/>
              <a:buChar char="•"/>
            </a:pPr>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Photo Credit</a:t>
            </a:r>
          </a:p>
          <a:p>
            <a:pPr defTabSz="457200" eaLnBrk="1"/>
            <a:r>
              <a:rPr lang="en-US" altLang="en-US" sz="1200">
                <a:latin typeface="Helvetica" charset="0"/>
                <a:ea typeface="Helvetica" charset="0"/>
                <a:cs typeface="Helvetica" charset="0"/>
                <a:sym typeface="Helvetica" charset="0"/>
              </a:rPr>
              <a:t>Pixabay- no attribution required</a:t>
            </a:r>
          </a:p>
        </p:txBody>
      </p:sp>
    </p:spTree>
    <p:extLst>
      <p:ext uri="{BB962C8B-B14F-4D97-AF65-F5344CB8AC3E}">
        <p14:creationId xmlns:p14="http://schemas.microsoft.com/office/powerpoint/2010/main" val="1561738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Rot="1" noChangeAspect="1" noChangeArrowheads="1"/>
          </p:cNvSpPr>
          <p:nvPr>
            <p:ph type="sldImg"/>
          </p:nvPr>
        </p:nvSpPr>
        <p:spPr/>
      </p:sp>
      <p:sp>
        <p:nvSpPr>
          <p:cNvPr id="22530"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At the project level, we’ve been doing a lot of thinking about the nuances of learning targets and success criteria and have had some pretty intense conversations about this over the last few weeks.  After a whole lot of conversation, we ended up going back to </a:t>
            </a:r>
            <a:r>
              <a:rPr lang="en-US" altLang="en-US" sz="1200" i="1">
                <a:latin typeface="Helvetica" charset="0"/>
                <a:ea typeface="Helvetica" charset="0"/>
                <a:cs typeface="Helvetica" charset="0"/>
                <a:sym typeface="Helvetica" charset="0"/>
              </a:rPr>
              <a:t>purpose</a:t>
            </a:r>
            <a:r>
              <a:rPr lang="en-US" altLang="en-US" sz="1200">
                <a:latin typeface="Helvetica" charset="0"/>
                <a:ea typeface="Helvetica" charset="0"/>
                <a:cs typeface="Helvetica" charset="0"/>
                <a:sym typeface="Helvetica" charset="0"/>
              </a:rPr>
              <a:t> as a way for clarifying these ideas for ourselves.  </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What is the </a:t>
            </a:r>
            <a:r>
              <a:rPr lang="en-US" altLang="en-US" sz="1200" i="1">
                <a:latin typeface="Helvetica" charset="0"/>
                <a:ea typeface="Helvetica" charset="0"/>
                <a:cs typeface="Helvetica" charset="0"/>
                <a:sym typeface="Helvetica" charset="0"/>
              </a:rPr>
              <a:t>purpose </a:t>
            </a:r>
            <a:r>
              <a:rPr lang="en-US" altLang="en-US" sz="1200">
                <a:latin typeface="Helvetica" charset="0"/>
                <a:ea typeface="Helvetica" charset="0"/>
                <a:cs typeface="Helvetica" charset="0"/>
                <a:sym typeface="Helvetica" charset="0"/>
              </a:rPr>
              <a:t>of clear learning targets?  How would you explain the purpose to your students?</a:t>
            </a:r>
          </a:p>
          <a:p>
            <a:pPr defTabSz="457200" eaLnBrk="1"/>
            <a:r>
              <a:rPr lang="en-US" altLang="en-US" sz="1200">
                <a:latin typeface="Helvetica" charset="0"/>
                <a:ea typeface="Helvetica" charset="0"/>
                <a:cs typeface="Helvetica" charset="0"/>
                <a:sym typeface="Helvetica" charset="0"/>
              </a:rPr>
              <a:t>What about success criteria?</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Think individually and then discuss with your tablemates.</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Photo Credit</a:t>
            </a:r>
          </a:p>
          <a:p>
            <a:pPr defTabSz="457200" eaLnBrk="1"/>
            <a:r>
              <a:rPr lang="en-US" altLang="en-US" sz="1200">
                <a:latin typeface="Helvetica" charset="0"/>
                <a:ea typeface="Helvetica" charset="0"/>
                <a:cs typeface="Helvetica" charset="0"/>
                <a:sym typeface="Helvetica" charset="0"/>
              </a:rPr>
              <a:t>Purpose Logo/ Leesean https://www.flickr.com/photos/leesean/March 27 2012</a:t>
            </a:r>
          </a:p>
          <a:p>
            <a:pPr defTabSz="457200" eaLnBrk="1"/>
            <a:r>
              <a:rPr lang="en-US" altLang="en-US" sz="1200">
                <a:latin typeface="Helvetica" charset="0"/>
                <a:ea typeface="Helvetica" charset="0"/>
                <a:cs typeface="Helvetica" charset="0"/>
                <a:sym typeface="Helvetica" charset="0"/>
              </a:rPr>
              <a:t>Photo URL https://www.flickr.com/photos/leesean/7021431279 </a:t>
            </a:r>
          </a:p>
          <a:p>
            <a:pPr defTabSz="457200" eaLnBrk="1"/>
            <a:endParaRPr lang="en-US" altLang="en-US"/>
          </a:p>
        </p:txBody>
      </p:sp>
    </p:spTree>
    <p:extLst>
      <p:ext uri="{BB962C8B-B14F-4D97-AF65-F5344CB8AC3E}">
        <p14:creationId xmlns:p14="http://schemas.microsoft.com/office/powerpoint/2010/main" val="1588625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marL="382588" lvl="1" indent="-342900" defTabSz="1295400" eaLnBrk="1">
              <a:spcBef>
                <a:spcPts val="1100"/>
              </a:spcBef>
              <a:buFontTx/>
              <a:buChar char="•"/>
            </a:pPr>
            <a:r>
              <a:rPr lang="en-US" altLang="en-US" sz="1200">
                <a:solidFill>
                  <a:srgbClr val="010101"/>
                </a:solidFill>
              </a:rPr>
              <a:t>How would you and your students recognize a high-quality learning target and success criterion? </a:t>
            </a:r>
          </a:p>
          <a:p>
            <a:pPr marL="382588" lvl="1" indent="-342900" defTabSz="1295400" eaLnBrk="1">
              <a:spcBef>
                <a:spcPts val="1100"/>
              </a:spcBef>
              <a:buFontTx/>
              <a:buChar char="•"/>
            </a:pPr>
            <a:r>
              <a:rPr lang="en-US" altLang="en-US" sz="1200">
                <a:solidFill>
                  <a:srgbClr val="010101"/>
                </a:solidFill>
              </a:rPr>
              <a:t>What characteristics would each have?</a:t>
            </a:r>
          </a:p>
          <a:p>
            <a:pPr marL="382588" lvl="1" indent="-342900" defTabSz="1295400" eaLnBrk="1">
              <a:spcBef>
                <a:spcPts val="1100"/>
              </a:spcBef>
            </a:pPr>
            <a:r>
              <a:rPr lang="en-US" altLang="en-US" sz="1200">
                <a:solidFill>
                  <a:srgbClr val="010101"/>
                </a:solidFill>
              </a:rPr>
              <a:t>Reflect individually and then discuss with your table group</a:t>
            </a:r>
          </a:p>
          <a:p>
            <a:pPr marL="382588" lvl="1" indent="-342900" defTabSz="1295400" eaLnBrk="1">
              <a:spcBef>
                <a:spcPts val="1100"/>
              </a:spcBef>
            </a:pPr>
            <a:endParaRPr lang="en-US" altLang="en-US" sz="1200">
              <a:solidFill>
                <a:srgbClr val="010101"/>
              </a:solidFill>
            </a:endParaRPr>
          </a:p>
          <a:p>
            <a:pPr marL="382588" lvl="1" indent="-342900" defTabSz="1295400" eaLnBrk="1">
              <a:spcBef>
                <a:spcPts val="1100"/>
              </a:spcBef>
            </a:pPr>
            <a:r>
              <a:rPr lang="en-US" altLang="en-US" sz="1200">
                <a:solidFill>
                  <a:srgbClr val="010101"/>
                </a:solidFill>
              </a:rPr>
              <a:t>Photo Credit</a:t>
            </a:r>
          </a:p>
          <a:p>
            <a:pPr marL="382588" lvl="1" indent="-342900" defTabSz="1295400" eaLnBrk="1">
              <a:spcBef>
                <a:spcPts val="1100"/>
              </a:spcBef>
            </a:pPr>
            <a:r>
              <a:rPr lang="en-US" altLang="en-US" sz="1200">
                <a:solidFill>
                  <a:srgbClr val="010101"/>
                </a:solidFill>
              </a:rPr>
              <a:t>Pixabay- No attribution required</a:t>
            </a:r>
          </a:p>
          <a:p>
            <a:pPr marL="382588" lvl="1" indent="-342900" defTabSz="1295400" eaLnBrk="1">
              <a:spcBef>
                <a:spcPts val="1100"/>
              </a:spcBef>
            </a:pPr>
            <a:endParaRPr lang="en-US" altLang="en-US"/>
          </a:p>
        </p:txBody>
      </p:sp>
    </p:spTree>
    <p:extLst>
      <p:ext uri="{BB962C8B-B14F-4D97-AF65-F5344CB8AC3E}">
        <p14:creationId xmlns:p14="http://schemas.microsoft.com/office/powerpoint/2010/main" val="367889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p:cNvSpPr>
          <p:nvPr>
            <p:ph type="sldImg"/>
          </p:nvPr>
        </p:nvSpPr>
        <p:spPr/>
      </p:sp>
      <p:sp>
        <p:nvSpPr>
          <p:cNvPr id="26626" name="Rectangle 2"/>
          <p:cNvSpPr>
            <a:spLocks noGrp="1" noChangeArrowheads="1"/>
          </p:cNvSpPr>
          <p:nvPr>
            <p:ph type="body" idx="1"/>
          </p:nvPr>
        </p:nvSpPr>
        <p:spPr/>
        <p:txBody>
          <a:bodyPr/>
          <a:lstStyle/>
          <a:p>
            <a:pPr marL="57150" defTabSz="1295400" eaLnBrk="1"/>
            <a:r>
              <a:rPr lang="en-US" altLang="en-US" sz="1200"/>
              <a:t>Provide participants with list of characteristics of effective learning targets and success criteria pulled from the research.</a:t>
            </a:r>
          </a:p>
          <a:p>
            <a:pPr marL="57150" defTabSz="1295400" eaLnBrk="1"/>
            <a:r>
              <a:rPr lang="en-US" altLang="en-US" sz="1200"/>
              <a:t>The list we provided you with came from Connie Moss, Susan Brookhart, and Shirley Clarke- all of whom write and think a lot about clear learning targets and success criteria.</a:t>
            </a:r>
          </a:p>
          <a:p>
            <a:pPr marL="57150" defTabSz="1295400" eaLnBrk="1"/>
            <a:endParaRPr lang="en-US" altLang="en-US" sz="1200"/>
          </a:p>
          <a:p>
            <a:pPr marL="57150" defTabSz="1295400" eaLnBrk="1"/>
            <a:r>
              <a:rPr lang="en-US" altLang="en-US" sz="1200"/>
              <a:t>Have participants compare characteristics they generated with research based list.</a:t>
            </a:r>
          </a:p>
          <a:p>
            <a:pPr marL="57150" defTabSz="1295400" eaLnBrk="1"/>
            <a:r>
              <a:rPr lang="en-US" altLang="en-US" sz="1200"/>
              <a:t>Add additional characteristics as necessary.</a:t>
            </a:r>
          </a:p>
          <a:p>
            <a:pPr marL="57150" defTabSz="1295400" eaLnBrk="1"/>
            <a:endParaRPr lang="en-US" altLang="en-US" sz="1200"/>
          </a:p>
          <a:p>
            <a:pPr marL="57150" defTabSz="1295400" eaLnBrk="1"/>
            <a:endParaRPr lang="en-US" altLang="en-US" sz="1200"/>
          </a:p>
          <a:p>
            <a:pPr marL="57150" defTabSz="1295400" eaLnBrk="1"/>
            <a:endParaRPr lang="en-US" altLang="en-US" sz="1200"/>
          </a:p>
        </p:txBody>
      </p:sp>
    </p:spTree>
    <p:extLst>
      <p:ext uri="{BB962C8B-B14F-4D97-AF65-F5344CB8AC3E}">
        <p14:creationId xmlns:p14="http://schemas.microsoft.com/office/powerpoint/2010/main" val="513759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Rot="1" noChangeAspect="1" noChangeArrowheads="1"/>
          </p:cNvSpPr>
          <p:nvPr>
            <p:ph type="sldImg"/>
          </p:nvPr>
        </p:nvSpPr>
        <p:spPr/>
      </p:sp>
      <p:sp>
        <p:nvSpPr>
          <p:cNvPr id="28674" name="Rectangle 2"/>
          <p:cNvSpPr>
            <a:spLocks noGrp="1" noChangeArrowheads="1"/>
          </p:cNvSpPr>
          <p:nvPr>
            <p:ph type="body" idx="1"/>
          </p:nvPr>
        </p:nvSpPr>
        <p:spPr/>
        <p:txBody>
          <a:bodyPr/>
          <a:lstStyle/>
          <a:p>
            <a:pPr marL="39688" lvl="1" defTabSz="1295400" eaLnBrk="1">
              <a:spcBef>
                <a:spcPts val="1100"/>
              </a:spcBef>
            </a:pPr>
            <a:r>
              <a:rPr lang="en-US" altLang="en-US" sz="1200">
                <a:solidFill>
                  <a:srgbClr val="010101"/>
                </a:solidFill>
              </a:rPr>
              <a:t>John Hattie and other researchers are clear, we have to be more transparent about the intended learning and criteria for success.  </a:t>
            </a:r>
          </a:p>
          <a:p>
            <a:pPr marL="39688" lvl="1" defTabSz="1295400" eaLnBrk="1">
              <a:spcBef>
                <a:spcPts val="1100"/>
              </a:spcBef>
            </a:pPr>
            <a:r>
              <a:rPr lang="en-US" altLang="en-US" sz="1200">
                <a:solidFill>
                  <a:srgbClr val="010101"/>
                </a:solidFill>
              </a:rPr>
              <a:t>We have to become more effective at generating clear learning targets and success criteria if we’re going to truly invite students into the game.</a:t>
            </a:r>
          </a:p>
          <a:p>
            <a:pPr marL="39688" lvl="1" defTabSz="1295400" eaLnBrk="1">
              <a:spcBef>
                <a:spcPts val="1100"/>
              </a:spcBef>
            </a:pPr>
            <a:endParaRPr lang="en-US" altLang="en-US" sz="1200">
              <a:solidFill>
                <a:srgbClr val="010101"/>
              </a:solidFill>
            </a:endParaRPr>
          </a:p>
          <a:p>
            <a:pPr marL="39688" lvl="1" defTabSz="1295400" eaLnBrk="1">
              <a:spcBef>
                <a:spcPts val="1100"/>
              </a:spcBef>
            </a:pPr>
            <a:r>
              <a:rPr lang="en-US" altLang="en-US" sz="1200">
                <a:solidFill>
                  <a:srgbClr val="010101"/>
                </a:solidFill>
              </a:rPr>
              <a:t>John Hattie (he’s Australian) says:</a:t>
            </a:r>
          </a:p>
          <a:p>
            <a:pPr marL="39688" lvl="1" defTabSz="1295400" eaLnBrk="1">
              <a:spcBef>
                <a:spcPts val="1100"/>
              </a:spcBef>
            </a:pPr>
            <a:r>
              <a:rPr lang="en-US" altLang="en-US" sz="1200"/>
              <a:t>If I said, ‘I’m going to teach you what Australian-rules football looks like, but I’m not going to tell you what the rules are and I’m not going to tell you how to score, but I want you to go out there and play it,’ many of you would give up very quickly. . . it just looks random.  Unfortunately for a lot of kids in our schools, that’s what learning looks like.</a:t>
            </a:r>
            <a:br>
              <a:rPr lang="en-US" altLang="en-US" sz="1200"/>
            </a:br>
            <a:endParaRPr lang="en-US" altLang="en-US"/>
          </a:p>
        </p:txBody>
      </p:sp>
    </p:spTree>
    <p:extLst>
      <p:ext uri="{BB962C8B-B14F-4D97-AF65-F5344CB8AC3E}">
        <p14:creationId xmlns:p14="http://schemas.microsoft.com/office/powerpoint/2010/main" val="1875588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defTabSz="1295400" eaLnBrk="1">
              <a:spcBef>
                <a:spcPts val="1100"/>
              </a:spcBef>
            </a:pPr>
            <a:r>
              <a:rPr lang="en-US" altLang="en-US">
                <a:solidFill>
                  <a:srgbClr val="FFFFFF"/>
                </a:solidFill>
              </a:rPr>
              <a:t>Handout Example Learning Targets and Success Criteria.</a:t>
            </a:r>
          </a:p>
          <a:p>
            <a:pPr marL="39688" defTabSz="1295400" eaLnBrk="1">
              <a:spcBef>
                <a:spcPts val="1100"/>
              </a:spcBef>
            </a:pPr>
            <a:r>
              <a:rPr lang="en-US" altLang="en-US">
                <a:solidFill>
                  <a:srgbClr val="FFFFFF"/>
                </a:solidFill>
              </a:rPr>
              <a:t>Have participants independently evaluate the example learning targets and success criteria and revise as necessary.</a:t>
            </a:r>
          </a:p>
          <a:p>
            <a:pPr marL="39688" defTabSz="1295400" eaLnBrk="1">
              <a:spcBef>
                <a:spcPts val="1100"/>
              </a:spcBef>
            </a:pPr>
            <a:r>
              <a:rPr lang="en-US" altLang="en-US">
                <a:solidFill>
                  <a:srgbClr val="FFFFFF"/>
                </a:solidFill>
              </a:rPr>
              <a:t>Write your learning target and success criteria for a lesson on your learning progression.</a:t>
            </a:r>
          </a:p>
          <a:p>
            <a:pPr marL="39688" defTabSz="1295400" eaLnBrk="1">
              <a:spcBef>
                <a:spcPts val="1100"/>
              </a:spcBef>
            </a:pPr>
            <a:r>
              <a:rPr lang="en-US" altLang="en-US">
                <a:solidFill>
                  <a:srgbClr val="FFFFFF"/>
                </a:solidFill>
              </a:rPr>
              <a:t>Have a colleague from another grade level provide feedback.</a:t>
            </a:r>
            <a:endParaRPr lang="en-US" altLang="en-US"/>
          </a:p>
          <a:p>
            <a:pPr marL="39688" defTabSz="1295400"/>
            <a:endParaRPr lang="en-US" altLang="en-US"/>
          </a:p>
          <a:p>
            <a:pPr marL="39688" defTabSz="1295400"/>
            <a:r>
              <a:rPr lang="en-US" altLang="en-US"/>
              <a:t>Photo Credit</a:t>
            </a:r>
          </a:p>
          <a:p>
            <a:pPr marL="39688" defTabSz="1295400"/>
            <a:r>
              <a:rPr lang="en-US" altLang="en-US"/>
              <a:t>Practice practice practice/ Stephanie Ackerman homegrownhospitality.typepad.com</a:t>
            </a:r>
          </a:p>
          <a:p>
            <a:pPr marL="39688" defTabSz="1295400"/>
            <a:r>
              <a:rPr lang="en-US" altLang="en-US"/>
              <a:t>Photo URL https://origin.ih.constantcontact.com/fs060/1101952149093/img/255.jpg</a:t>
            </a:r>
          </a:p>
        </p:txBody>
      </p:sp>
    </p:spTree>
    <p:extLst>
      <p:ext uri="{BB962C8B-B14F-4D97-AF65-F5344CB8AC3E}">
        <p14:creationId xmlns:p14="http://schemas.microsoft.com/office/powerpoint/2010/main" val="101750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Rot="1" noChangeAspect="1" noChangeArrowheads="1"/>
          </p:cNvSpPr>
          <p:nvPr>
            <p:ph type="sldImg"/>
          </p:nvPr>
        </p:nvSpPr>
        <p:spPr/>
      </p:sp>
      <p:sp>
        <p:nvSpPr>
          <p:cNvPr id="34818" name="Rectangle 2"/>
          <p:cNvSpPr>
            <a:spLocks noGrp="1" noChangeArrowheads="1"/>
          </p:cNvSpPr>
          <p:nvPr>
            <p:ph type="body" idx="1"/>
          </p:nvPr>
        </p:nvSpPr>
        <p:spPr/>
        <p:txBody>
          <a:bodyPr/>
          <a:lstStyle/>
          <a:p>
            <a:pPr marL="114300" indent="-342900" defTabSz="1295400" eaLnBrk="1">
              <a:spcBef>
                <a:spcPts val="1100"/>
              </a:spcBef>
            </a:pPr>
            <a:r>
              <a:rPr lang="en-US" altLang="en-US" sz="1200"/>
              <a:t>Before we begin the next session and start working on applying the ideas we’ve been thinking about to your own lesson planning, think forward to next fall and how you will help students become better partners in owning their own learning.  </a:t>
            </a:r>
          </a:p>
          <a:p>
            <a:pPr marL="114300" indent="-342900" defTabSz="1295400" eaLnBrk="1">
              <a:spcBef>
                <a:spcPts val="1100"/>
              </a:spcBef>
            </a:pPr>
            <a:r>
              <a:rPr lang="en-US" altLang="en-US" sz="1200"/>
              <a:t>Think about how students in your classes will engage with understanding and setting goals around the learning targets.  Talk with your table mates about what student ownership of the learning targets and success criteria looks like and different grade levels.</a:t>
            </a:r>
          </a:p>
          <a:p>
            <a:pPr marL="342900" lvl="1" indent="-342900" defTabSz="1295400" eaLnBrk="1">
              <a:spcBef>
                <a:spcPts val="1100"/>
              </a:spcBef>
              <a:buFontTx/>
              <a:buChar char="•"/>
            </a:pPr>
            <a:r>
              <a:rPr lang="en-US" altLang="en-US" sz="1200"/>
              <a:t>How will students engage with, internalize, and assess their understanding of the learning target?</a:t>
            </a:r>
          </a:p>
          <a:p>
            <a:pPr marL="342900" lvl="1" indent="-342900" defTabSz="1295400" eaLnBrk="1">
              <a:spcBef>
                <a:spcPts val="1100"/>
              </a:spcBef>
              <a:buFontTx/>
              <a:buChar char="•"/>
            </a:pPr>
            <a:r>
              <a:rPr lang="en-US" altLang="en-US" sz="1200"/>
              <a:t>How will students set goals around the learning target and success criteria?</a:t>
            </a:r>
          </a:p>
          <a:p>
            <a:pPr marL="342900" lvl="1" indent="-342900" defTabSz="1295400" eaLnBrk="1">
              <a:spcBef>
                <a:spcPts val="1100"/>
              </a:spcBef>
              <a:buFontTx/>
              <a:buChar char="•"/>
            </a:pPr>
            <a:endParaRPr lang="en-US" altLang="en-US" sz="1200"/>
          </a:p>
          <a:p>
            <a:pPr marL="342900" lvl="1" indent="-342900" defTabSz="1295400" eaLnBrk="1">
              <a:spcBef>
                <a:spcPts val="1100"/>
              </a:spcBef>
            </a:pPr>
            <a:r>
              <a:rPr lang="en-US" altLang="en-US" sz="1200"/>
              <a:t>Photo Credit</a:t>
            </a:r>
          </a:p>
          <a:p>
            <a:pPr marL="342900" lvl="1" indent="-342900" defTabSz="1295400" eaLnBrk="1">
              <a:spcBef>
                <a:spcPts val="1100"/>
              </a:spcBef>
            </a:pPr>
            <a:r>
              <a:rPr lang="en-US" altLang="en-US" sz="1200"/>
              <a:t>Pixabay- No attribution required</a:t>
            </a:r>
            <a:endParaRPr lang="en-US" altLang="en-US"/>
          </a:p>
        </p:txBody>
      </p:sp>
    </p:spTree>
    <p:extLst>
      <p:ext uri="{BB962C8B-B14F-4D97-AF65-F5344CB8AC3E}">
        <p14:creationId xmlns:p14="http://schemas.microsoft.com/office/powerpoint/2010/main" val="729939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283452B5-15D1-2547-A461-31F4A8DBD227}"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66568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9AD325D-D729-8F43-8CD1-84DCF2F4A753}"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90641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90525"/>
            <a:ext cx="2927350" cy="8318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90525"/>
            <a:ext cx="8629650" cy="8318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45F888F0-0988-A442-B87E-E8FDAD35A019}"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6229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684867C4-E613-BE4D-B5AF-4CF640F9AF71}"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58307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3820B158-93B0-F743-B071-D720D229CF8C}"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18310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F80F8964-09D1-8349-9F5F-D21799B15C1D}"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1148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D91F2EC1-2E69-7340-AE39-60B7FABA1D80}"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50094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5D373F63-A256-E344-9345-207C87F3A576}"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596163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5CF009D1-F582-1742-A780-4A63AC04EEE3}"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597052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4229E1C0-DE9D-EF41-9D7E-42A170CE8035}"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99804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C5DC4F9C-36E0-A44E-81C2-5AC9C09FA374}"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4639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A784C50A-7398-0446-BC60-6C7F3FC29215}"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796555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5FEEC28B-AAC7-C44D-90A3-1DDC74DADE67}"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867039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84445261-262F-B244-BA95-BDFD63EA391A}"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5716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70A58595-B317-CF42-9B31-879627FE008D}"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61199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137418FF-014C-A941-90CD-211E3D9F3DE9}"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97451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6435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09FF17A6-0273-A341-A8D8-D7FDC183B654}"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10055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9E4946C5-EE57-9042-B66F-70D34FBD828D}"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7363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D3584811-D476-1B43-ADF2-5B91104216E4}"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53076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32F933B5-59DB-0342-8C39-00D20CEC064F}"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67550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D2139621-D803-A543-A163-500275E6F430}"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86416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F345AB8A-2AA8-E745-BF13-AF1DF40957EA}"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1971171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647700" y="390525"/>
            <a:ext cx="11709400" cy="162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p:cNvSpPr>
          <p:nvPr>
            <p:ph type="body" idx="1"/>
          </p:nvPr>
        </p:nvSpPr>
        <p:spPr bwMode="auto">
          <a:xfrm>
            <a:off x="647700" y="2273300"/>
            <a:ext cx="11709400" cy="6435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2051" name="Rectangle 3"/>
          <p:cNvSpPr>
            <a:spLocks noGrp="1"/>
          </p:cNvSpPr>
          <p:nvPr>
            <p:ph type="sldNum" sz="quarter" idx="2"/>
          </p:nvPr>
        </p:nvSpPr>
        <p:spPr bwMode="auto">
          <a:xfrm>
            <a:off x="12066588" y="9267825"/>
            <a:ext cx="287337"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lvl1pPr algn="r" defTabSz="647700" eaLnBrk="1">
              <a:defRPr/>
            </a:lvl1pPr>
          </a:lstStyle>
          <a:p>
            <a:fld id="{A4F292DF-B7F4-204B-B842-CE9CE67559A7}" type="slidenum">
              <a:rPr lang="en-US" altLang="en-US"/>
              <a:pPr/>
              <a:t>‹#›</a:t>
            </a:fld>
            <a:endParaRPr lang="en-US" altLang="en-US" sz="1400">
              <a:solidFill>
                <a:srgbClr val="9A9A9A"/>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marL="57150" algn="ctr" defTabSz="1295400" rtl="0" eaLnBrk="0" fontAlgn="base" hangingPunct="0">
        <a:spcBef>
          <a:spcPct val="0"/>
        </a:spcBef>
        <a:spcAft>
          <a:spcPct val="0"/>
        </a:spcAft>
        <a:defRPr sz="6200" kern="1200">
          <a:solidFill>
            <a:srgbClr val="FFFFFF"/>
          </a:solidFill>
          <a:latin typeface="+mj-lt"/>
          <a:ea typeface="+mj-ea"/>
          <a:cs typeface="+mj-cs"/>
          <a:sym typeface="Calibri" charset="0"/>
        </a:defRPr>
      </a:lvl1pPr>
      <a:lvl2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2pPr>
      <a:lvl3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3pPr>
      <a:lvl4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4pPr>
      <a:lvl5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5pPr>
      <a:lvl6pPr marL="5143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6pPr>
      <a:lvl7pPr marL="9715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7pPr>
      <a:lvl8pPr marL="14287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8pPr>
      <a:lvl9pPr marL="18859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Helvetica" charset="0"/>
              </a:rPr>
              <a:t>Click to edit Master text styles</a:t>
            </a:r>
          </a:p>
          <a:p>
            <a:pPr lvl="1"/>
            <a:r>
              <a:rPr lang="en-US" altLang="en-US">
                <a:sym typeface="Helvetica" charset="0"/>
              </a:rPr>
              <a:t>Second level</a:t>
            </a:r>
          </a:p>
          <a:p>
            <a:pPr lvl="2"/>
            <a:r>
              <a:rPr lang="en-US" altLang="en-US">
                <a:sym typeface="Helvetica" charset="0"/>
              </a:rPr>
              <a:t>Third level</a:t>
            </a:r>
          </a:p>
          <a:p>
            <a:pPr lvl="3"/>
            <a:r>
              <a:rPr lang="en-US" altLang="en-US">
                <a:sym typeface="Helvetica" charset="0"/>
              </a:rPr>
              <a:t>Fourth level</a:t>
            </a:r>
          </a:p>
          <a:p>
            <a:pPr lvl="4"/>
            <a:r>
              <a:rPr lang="en-US" altLang="en-US">
                <a:sym typeface="Helvetica" charset="0"/>
              </a:rPr>
              <a:t>Fifth level</a:t>
            </a:r>
          </a:p>
        </p:txBody>
      </p:sp>
      <p:sp>
        <p:nvSpPr>
          <p:cNvPr id="3075" name="Rectangle 3"/>
          <p:cNvSpPr>
            <a:spLocks noGrp="1"/>
          </p:cNvSpPr>
          <p:nvPr>
            <p:ph type="sldNum" sz="quarter" idx="2"/>
          </p:nvPr>
        </p:nvSpPr>
        <p:spPr bwMode="auto">
          <a:xfrm>
            <a:off x="10666413" y="9124950"/>
            <a:ext cx="33972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825500" eaLnBrk="1">
              <a:defRPr/>
            </a:lvl1pPr>
          </a:lstStyle>
          <a:p>
            <a:fld id="{61F5C1E3-0C87-0546-AE01-9A6CB07F94D5}" type="slidenum">
              <a:rPr lang="en-US" altLang="en-US"/>
              <a:pPr/>
              <a:t>‹#›</a:t>
            </a:fld>
            <a:endParaRPr lang="en-US" altLang="en-US" sz="1600">
              <a:solidFill>
                <a:srgbClr val="FFFFFF"/>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marL="57150" algn="ctr" defTabSz="1295400" rtl="0" eaLnBrk="0" fontAlgn="base" hangingPunct="0">
        <a:spcBef>
          <a:spcPct val="0"/>
        </a:spcBef>
        <a:spcAft>
          <a:spcPct val="0"/>
        </a:spcAft>
        <a:defRPr sz="6200" kern="1200">
          <a:solidFill>
            <a:srgbClr val="FFFFFF"/>
          </a:solidFill>
          <a:latin typeface="+mj-lt"/>
          <a:ea typeface="+mj-ea"/>
          <a:cs typeface="+mj-cs"/>
          <a:sym typeface="Calibri" charset="0"/>
        </a:defRPr>
      </a:lvl1pPr>
      <a:lvl2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2pPr>
      <a:lvl3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3pPr>
      <a:lvl4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4pPr>
      <a:lvl5pPr marL="57150" algn="ctr" defTabSz="1295400" rtl="0" eaLnBrk="0" fontAlgn="base" hangingPunct="0">
        <a:spcBef>
          <a:spcPct val="0"/>
        </a:spcBef>
        <a:spcAft>
          <a:spcPct val="0"/>
        </a:spcAft>
        <a:defRPr sz="6200">
          <a:solidFill>
            <a:srgbClr val="FFFFFF"/>
          </a:solidFill>
          <a:latin typeface="Calibri" charset="0"/>
          <a:ea typeface="Calibri" charset="0"/>
          <a:cs typeface="Calibri" charset="0"/>
          <a:sym typeface="Calibri" charset="0"/>
        </a:defRPr>
      </a:lvl5pPr>
      <a:lvl6pPr marL="5143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6pPr>
      <a:lvl7pPr marL="9715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7pPr>
      <a:lvl8pPr marL="14287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8pPr>
      <a:lvl9pPr marL="1885950" algn="ctr" defTabSz="1295400" rtl="0" fontAlgn="base" hangingPunct="0">
        <a:spcBef>
          <a:spcPct val="0"/>
        </a:spcBef>
        <a:spcAft>
          <a:spcPct val="0"/>
        </a:spcAft>
        <a:defRPr sz="6200">
          <a:solidFill>
            <a:srgbClr val="FFFFFF"/>
          </a:solidFill>
          <a:latin typeface="Calibri" charset="0"/>
          <a:ea typeface="Calibri" charset="0"/>
          <a:cs typeface="Calibri" charset="0"/>
          <a:sym typeface="Calibri" charset="0"/>
        </a:defRPr>
      </a:lvl9pPr>
    </p:titleStyle>
    <p:bodyStyle>
      <a:lvl1pPr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1pPr>
      <a:lvl2pPr marL="2286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2pPr>
      <a:lvl3pPr marL="4572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3pPr>
      <a:lvl4pPr marL="6858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4pPr>
      <a:lvl5pPr marL="914400" algn="l" defTabSz="457200" rtl="0" eaLnBrk="0" fontAlgn="base" hangingPunct="0">
        <a:spcBef>
          <a:spcPct val="0"/>
        </a:spcBef>
        <a:spcAft>
          <a:spcPct val="0"/>
        </a:spcAft>
        <a:defRPr sz="1200" kern="1200">
          <a:solidFill>
            <a:srgbClr val="000000"/>
          </a:solidFill>
          <a:latin typeface="+mn-lt"/>
          <a:ea typeface="+mn-ea"/>
          <a:cs typeface="+mn-cs"/>
          <a:sym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7035800" y="838200"/>
            <a:ext cx="5318125" cy="6437313"/>
          </a:xfrm>
        </p:spPr>
        <p:txBody>
          <a:bodyPr/>
          <a:lstStyle/>
          <a:p>
            <a:pPr marL="342900" indent="-342900" defTabSz="647700" eaLnBrk="1">
              <a:spcBef>
                <a:spcPts val="1000"/>
              </a:spcBef>
              <a:buClr>
                <a:srgbClr val="000000"/>
              </a:buClr>
              <a:buFontTx/>
              <a:buChar char="•"/>
            </a:pPr>
            <a:r>
              <a:rPr lang="en-US" altLang="en-US" sz="4400">
                <a:latin typeface="Calibri" charset="0"/>
                <a:ea typeface="Calibri" charset="0"/>
                <a:cs typeface="Calibri" charset="0"/>
                <a:sym typeface="Calibri" charset="0"/>
              </a:rPr>
              <a:t>Exchange completed learning progression with another group</a:t>
            </a:r>
          </a:p>
          <a:p>
            <a:pPr marL="342900" indent="-342900" defTabSz="647700" eaLnBrk="1">
              <a:spcBef>
                <a:spcPts val="1000"/>
              </a:spcBef>
              <a:buClr>
                <a:srgbClr val="000000"/>
              </a:buClr>
              <a:buFontTx/>
              <a:buChar char="•"/>
            </a:pPr>
            <a:r>
              <a:rPr lang="en-US" altLang="en-US" sz="4400">
                <a:latin typeface="Calibri" charset="0"/>
                <a:ea typeface="Calibri" charset="0"/>
                <a:cs typeface="Calibri" charset="0"/>
                <a:sym typeface="Calibri" charset="0"/>
              </a:rPr>
              <a:t>Provide one another with feedback using the Components of Learning Progression Feedback document</a:t>
            </a:r>
            <a:endParaRPr lang="en-US" altLang="en-US" sz="4400">
              <a:latin typeface="Calibri" charset="0"/>
              <a:ea typeface="Calibri" charset="0"/>
              <a:cs typeface="Calibri" charset="0"/>
            </a:endParaRPr>
          </a:p>
        </p:txBody>
      </p:sp>
      <p:sp>
        <p:nvSpPr>
          <p:cNvPr id="12291" name="AutoShape 3"/>
          <p:cNvSpPr>
            <a:spLocks/>
          </p:cNvSpPr>
          <p:nvPr/>
        </p:nvSpPr>
        <p:spPr bwMode="auto">
          <a:xfrm>
            <a:off x="12084050" y="9267825"/>
            <a:ext cx="2698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lvl1pPr defTabSz="647700">
              <a:defRPr sz="1200">
                <a:solidFill>
                  <a:srgbClr val="000000"/>
                </a:solidFill>
                <a:latin typeface="Helvetica" charset="0"/>
                <a:ea typeface="Helvetica" charset="0"/>
                <a:cs typeface="Helvetica" charset="0"/>
                <a:sym typeface="Helvetica" charset="0"/>
              </a:defRPr>
            </a:lvl1pPr>
            <a:lvl2pPr marL="742950" indent="-285750" defTabSz="647700">
              <a:defRPr sz="1200">
                <a:solidFill>
                  <a:srgbClr val="000000"/>
                </a:solidFill>
                <a:latin typeface="Helvetica" charset="0"/>
                <a:ea typeface="Helvetica" charset="0"/>
                <a:cs typeface="Helvetica" charset="0"/>
                <a:sym typeface="Helvetica" charset="0"/>
              </a:defRPr>
            </a:lvl2pPr>
            <a:lvl3pPr marL="1143000" indent="-228600" defTabSz="647700">
              <a:defRPr sz="1200">
                <a:solidFill>
                  <a:srgbClr val="000000"/>
                </a:solidFill>
                <a:latin typeface="Helvetica" charset="0"/>
                <a:ea typeface="Helvetica" charset="0"/>
                <a:cs typeface="Helvetica" charset="0"/>
                <a:sym typeface="Helvetica" charset="0"/>
              </a:defRPr>
            </a:lvl3pPr>
            <a:lvl4pPr marL="1600200" indent="-228600" defTabSz="647700">
              <a:defRPr sz="1200">
                <a:solidFill>
                  <a:srgbClr val="000000"/>
                </a:solidFill>
                <a:latin typeface="Helvetica" charset="0"/>
                <a:ea typeface="Helvetica" charset="0"/>
                <a:cs typeface="Helvetica" charset="0"/>
                <a:sym typeface="Helvetica" charset="0"/>
              </a:defRPr>
            </a:lvl4pPr>
            <a:lvl5pPr marL="2057400" indent="-228600" defTabSz="647700">
              <a:defRPr sz="1200">
                <a:solidFill>
                  <a:srgbClr val="000000"/>
                </a:solidFill>
                <a:latin typeface="Helvetica" charset="0"/>
                <a:ea typeface="Helvetica" charset="0"/>
                <a:cs typeface="Helvetica" charset="0"/>
                <a:sym typeface="Helvetica" charset="0"/>
              </a:defRPr>
            </a:lvl5pPr>
            <a:lvl6pPr marL="25146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77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r" eaLnBrk="1"/>
            <a:fld id="{2585B3AB-7BD8-324D-8ABD-59C4FB158BFB}" type="slidenum">
              <a:rPr lang="en-US" altLang="en-US" sz="1400">
                <a:solidFill>
                  <a:srgbClr val="9A9A9A"/>
                </a:solidFill>
                <a:latin typeface="Calibri" charset="0"/>
                <a:ea typeface="Calibri" charset="0"/>
                <a:cs typeface="Calibri" charset="0"/>
                <a:sym typeface="Calibri" charset="0"/>
              </a:rPr>
              <a:pPr algn="r" eaLnBrk="1"/>
              <a:t>1</a:t>
            </a:fld>
            <a:endParaRPr lang="en-US" altLang="en-US"/>
          </a:p>
        </p:txBody>
      </p:sp>
      <p:pic>
        <p:nvPicPr>
          <p:cNvPr id="2662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400" y="855663"/>
            <a:ext cx="64008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1"/>
          <p:cNvSpPr>
            <a:spLocks noGrp="1" noChangeArrowheads="1"/>
          </p:cNvSpPr>
          <p:nvPr>
            <p:ph type="body" idx="1"/>
          </p:nvPr>
        </p:nvSpPr>
        <p:spPr>
          <a:xfrm>
            <a:off x="482600" y="4343400"/>
            <a:ext cx="12026900" cy="5181600"/>
          </a:xfrm>
        </p:spPr>
        <p:txBody>
          <a:bodyPr/>
          <a:lstStyle/>
          <a:p>
            <a:pPr marL="293688" indent="-293688" defTabSz="647700" eaLnBrk="1">
              <a:spcBef>
                <a:spcPts val="1000"/>
              </a:spcBef>
              <a:buClr>
                <a:srgbClr val="000000"/>
              </a:buClr>
              <a:buFontTx/>
              <a:buChar char="•"/>
            </a:pPr>
            <a:r>
              <a:rPr lang="en-US" altLang="en-US" sz="4000">
                <a:latin typeface="Calibri" charset="0"/>
                <a:ea typeface="Calibri" charset="0"/>
                <a:cs typeface="Calibri" charset="0"/>
                <a:sym typeface="Calibri" charset="0"/>
              </a:rPr>
              <a:t>How could you explain to students why learning progressions are useful for their learning and your teaching?</a:t>
            </a:r>
          </a:p>
          <a:p>
            <a:pPr marL="293688" indent="-293688" defTabSz="647700" eaLnBrk="1">
              <a:spcBef>
                <a:spcPts val="1000"/>
              </a:spcBef>
              <a:buClr>
                <a:srgbClr val="000000"/>
              </a:buClr>
              <a:buFontTx/>
              <a:buChar char="•"/>
            </a:pPr>
            <a:r>
              <a:rPr lang="en-US" altLang="en-US" sz="4000">
                <a:latin typeface="Calibri" charset="0"/>
                <a:ea typeface="Calibri" charset="0"/>
                <a:cs typeface="Calibri" charset="0"/>
                <a:sym typeface="Calibri" charset="0"/>
              </a:rPr>
              <a:t>How can a well-designed learning progression help students build their conceptual understanding over the course of a unit?</a:t>
            </a:r>
          </a:p>
          <a:p>
            <a:pPr marL="293688" indent="-293688" defTabSz="647700" eaLnBrk="1">
              <a:spcBef>
                <a:spcPts val="1000"/>
              </a:spcBef>
              <a:buClr>
                <a:srgbClr val="000000"/>
              </a:buClr>
              <a:buFontTx/>
              <a:buChar char="•"/>
            </a:pPr>
            <a:r>
              <a:rPr lang="en-US" altLang="en-US" sz="4000">
                <a:latin typeface="Calibri" charset="0"/>
                <a:ea typeface="Calibri" charset="0"/>
                <a:cs typeface="Calibri" charset="0"/>
                <a:sym typeface="Calibri" charset="0"/>
              </a:rPr>
              <a:t>How can you share your learning progressions with your students?</a:t>
            </a:r>
            <a:endParaRPr lang="en-US" altLang="en-US" sz="4000"/>
          </a:p>
        </p:txBody>
      </p:sp>
      <p:sp>
        <p:nvSpPr>
          <p:cNvPr id="28674" name="TextBox 1"/>
          <p:cNvSpPr txBox="1">
            <a:spLocks noChangeArrowheads="1"/>
          </p:cNvSpPr>
          <p:nvPr/>
        </p:nvSpPr>
        <p:spPr bwMode="auto">
          <a:xfrm>
            <a:off x="2454275" y="573088"/>
            <a:ext cx="8083550" cy="3770312"/>
          </a:xfrm>
          <a:prstGeom prst="rect">
            <a:avLst/>
          </a:prstGeom>
          <a:solidFill>
            <a:srgbClr val="7030A0"/>
          </a:solidFill>
          <a:ln w="25400">
            <a:solidFill>
              <a:schemeClr val="tx1"/>
            </a:solidFill>
            <a:miter lim="800000"/>
            <a:headEnd/>
            <a:tailEnd/>
          </a:ln>
        </p:spPr>
        <p:txBody>
          <a:bodyPr>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sz="23900">
                <a:solidFill>
                  <a:schemeClr val="bg1"/>
                </a:solidFill>
                <a:latin typeface="Trebuchet MS" charset="0"/>
                <a:ea typeface="Trebuchet MS" charset="0"/>
                <a:cs typeface="Trebuchet MS" charset="0"/>
              </a:rPr>
              <a:t>HOW?</a:t>
            </a:r>
            <a:endParaRPr lang="en-US" altLang="en-US" sz="13800">
              <a:solidFill>
                <a:schemeClr val="bg1"/>
              </a:solidFill>
              <a:latin typeface="Trebuchet MS" charset="0"/>
              <a:ea typeface="Trebuchet MS" charset="0"/>
              <a:cs typeface="Trebuchet MS"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482600" y="584200"/>
            <a:ext cx="4811713" cy="5588000"/>
          </a:xfrm>
        </p:spPr>
        <p:txBody>
          <a:bodyPr/>
          <a:lstStyle/>
          <a:p>
            <a:pPr marL="39688" defTabSz="1295400" eaLnBrk="1">
              <a:spcBef>
                <a:spcPts val="1100"/>
              </a:spcBef>
            </a:pPr>
            <a:r>
              <a:rPr lang="en-US" altLang="en-US" sz="4400">
                <a:solidFill>
                  <a:srgbClr val="010101"/>
                </a:solidFill>
                <a:latin typeface="Calibri" charset="0"/>
                <a:ea typeface="Calibri" charset="0"/>
                <a:cs typeface="Calibri" charset="0"/>
                <a:sym typeface="Calibri" charset="0"/>
              </a:rPr>
              <a:t>How do I write learning targets and success criteria in a way that will maximize my effectiveness and student engagement in my classroom?</a:t>
            </a:r>
            <a:endParaRPr lang="en-US" altLang="en-US"/>
          </a:p>
        </p:txBody>
      </p:sp>
      <p:sp>
        <p:nvSpPr>
          <p:cNvPr id="19459" name="AutoShape 3"/>
          <p:cNvSpPr>
            <a:spLocks/>
          </p:cNvSpPr>
          <p:nvPr/>
        </p:nvSpPr>
        <p:spPr bwMode="auto">
          <a:xfrm>
            <a:off x="10675938" y="9124950"/>
            <a:ext cx="32067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6A7DBBC8-325E-D44A-8D98-33259D8032A0}" type="slidenum">
              <a:rPr lang="en-US" altLang="en-US" sz="1600">
                <a:solidFill>
                  <a:srgbClr val="FFFFFF"/>
                </a:solidFill>
                <a:latin typeface="Calibri" charset="0"/>
                <a:ea typeface="Calibri" charset="0"/>
                <a:cs typeface="Calibri" charset="0"/>
                <a:sym typeface="Calibri" charset="0"/>
              </a:rPr>
              <a:pPr algn="ctr" eaLnBrk="1"/>
              <a:t>3</a:t>
            </a:fld>
            <a:endParaRPr lang="en-US" altLang="en-US"/>
          </a:p>
        </p:txBody>
      </p:sp>
      <p:sp>
        <p:nvSpPr>
          <p:cNvPr id="19460" name="AutoShape 4"/>
          <p:cNvSpPr>
            <a:spLocks/>
          </p:cNvSpPr>
          <p:nvPr/>
        </p:nvSpPr>
        <p:spPr bwMode="auto">
          <a:xfrm>
            <a:off x="482600" y="6629400"/>
            <a:ext cx="11887200" cy="21018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1295400">
              <a:defRPr sz="1200">
                <a:solidFill>
                  <a:srgbClr val="000000"/>
                </a:solidFill>
                <a:latin typeface="Helvetica" charset="0"/>
                <a:ea typeface="Helvetica" charset="0"/>
                <a:cs typeface="Helvetica" charset="0"/>
                <a:sym typeface="Helvetica" charset="0"/>
              </a:defRPr>
            </a:lvl1pPr>
            <a:lvl2pPr defTabSz="1295400">
              <a:defRPr sz="1200">
                <a:solidFill>
                  <a:srgbClr val="000000"/>
                </a:solidFill>
                <a:latin typeface="Helvetica" charset="0"/>
                <a:ea typeface="Helvetica" charset="0"/>
                <a:cs typeface="Helvetica" charset="0"/>
                <a:sym typeface="Helvetica" charset="0"/>
              </a:defRPr>
            </a:lvl2pPr>
            <a:lvl3pPr marL="782638" indent="-285750" defTabSz="1295400">
              <a:defRPr sz="1200">
                <a:solidFill>
                  <a:srgbClr val="000000"/>
                </a:solidFill>
                <a:latin typeface="Helvetica" charset="0"/>
                <a:ea typeface="Helvetica" charset="0"/>
                <a:cs typeface="Helvetica" charset="0"/>
                <a:sym typeface="Helvetica" charset="0"/>
              </a:defRPr>
            </a:lvl3pPr>
            <a:lvl4pPr defTabSz="1295400">
              <a:defRPr sz="1200">
                <a:solidFill>
                  <a:srgbClr val="000000"/>
                </a:solidFill>
                <a:latin typeface="Helvetica" charset="0"/>
                <a:ea typeface="Helvetica" charset="0"/>
                <a:cs typeface="Helvetica" charset="0"/>
                <a:sym typeface="Helvetica" charset="0"/>
              </a:defRPr>
            </a:lvl4pPr>
            <a:lvl5pPr defTabSz="1295400">
              <a:defRPr sz="1200">
                <a:solidFill>
                  <a:srgbClr val="000000"/>
                </a:solidFill>
                <a:latin typeface="Helvetica" charset="0"/>
                <a:ea typeface="Helvetica" charset="0"/>
                <a:cs typeface="Helvetica" charset="0"/>
                <a:sym typeface="Helvetica" charset="0"/>
              </a:defRPr>
            </a:lvl5pPr>
            <a:lvl6pPr marL="13716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defTabSz="12954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marL="0" lvl="2" indent="0" eaLnBrk="1">
              <a:spcBef>
                <a:spcPts val="0"/>
              </a:spcBef>
              <a:buSzPct val="100000"/>
              <a:defRPr/>
            </a:pPr>
            <a:r>
              <a:rPr lang="en-US" altLang="en-US" sz="4000" dirty="0" smtClean="0">
                <a:solidFill>
                  <a:srgbClr val="010101"/>
                </a:solidFill>
                <a:latin typeface="Calibri" charset="0"/>
                <a:ea typeface="Calibri" charset="0"/>
                <a:cs typeface="Calibri" charset="0"/>
                <a:sym typeface="Calibri" charset="0"/>
              </a:rPr>
              <a:t>I can use defining characteristics to write learning targets and success criteria that effectively guide my instruction and my students’ learning.</a:t>
            </a:r>
          </a:p>
        </p:txBody>
      </p:sp>
      <p:pic>
        <p:nvPicPr>
          <p:cNvPr id="30724"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40400" y="584200"/>
            <a:ext cx="662940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6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59888" cy="562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5" name="Rectangle 1"/>
          <p:cNvSpPr>
            <a:spLocks noGrp="1" noChangeArrowheads="1"/>
          </p:cNvSpPr>
          <p:nvPr>
            <p:ph type="body" idx="1"/>
          </p:nvPr>
        </p:nvSpPr>
        <p:spPr>
          <a:xfrm>
            <a:off x="558800" y="5648325"/>
            <a:ext cx="11811000" cy="3038475"/>
          </a:xfrm>
        </p:spPr>
        <p:txBody>
          <a:bodyPr/>
          <a:lstStyle/>
          <a:p>
            <a:pPr marL="382588" indent="-342900" algn="ctr" defTabSz="1295400" eaLnBrk="1">
              <a:spcBef>
                <a:spcPts val="1100"/>
              </a:spcBef>
              <a:buFontTx/>
              <a:buChar char="•"/>
            </a:pPr>
            <a:r>
              <a:rPr lang="en-US" altLang="en-US" sz="6000">
                <a:solidFill>
                  <a:srgbClr val="010101"/>
                </a:solidFill>
                <a:latin typeface="Calibri" charset="0"/>
                <a:ea typeface="Calibri" charset="0"/>
                <a:cs typeface="Calibri" charset="0"/>
                <a:sym typeface="Calibri" charset="0"/>
              </a:rPr>
              <a:t>How would you explain the purpose of learning targets and success criteria to students?  </a:t>
            </a:r>
            <a:endParaRPr lang="en-US" altLang="en-US" sz="6000"/>
          </a:p>
        </p:txBody>
      </p:sp>
      <p:sp>
        <p:nvSpPr>
          <p:cNvPr id="21506" name="AutoShape 2"/>
          <p:cNvSpPr>
            <a:spLocks/>
          </p:cNvSpPr>
          <p:nvPr/>
        </p:nvSpPr>
        <p:spPr bwMode="auto">
          <a:xfrm>
            <a:off x="10666413" y="9124950"/>
            <a:ext cx="33972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9EAB93AC-BB79-6D46-815E-CA630F8E0B81}" type="slidenum">
              <a:rPr lang="en-US" altLang="en-US" sz="1600">
                <a:solidFill>
                  <a:srgbClr val="FFFFFF"/>
                </a:solidFill>
                <a:latin typeface="Calibri" charset="0"/>
                <a:ea typeface="Calibri" charset="0"/>
                <a:cs typeface="Calibri" charset="0"/>
                <a:sym typeface="Calibri" charset="0"/>
              </a:rPr>
              <a:pPr algn="ctr" eaLnBrk="1"/>
              <a:t>4</a:t>
            </a:fld>
            <a:endParaRPr lang="en-US" altLang="en-US"/>
          </a:p>
        </p:txBody>
      </p:sp>
      <p:sp>
        <p:nvSpPr>
          <p:cNvPr id="32772" name="TextBox 2"/>
          <p:cNvSpPr txBox="1">
            <a:spLocks noChangeArrowheads="1"/>
          </p:cNvSpPr>
          <p:nvPr/>
        </p:nvSpPr>
        <p:spPr bwMode="auto">
          <a:xfrm>
            <a:off x="3727450" y="8972550"/>
            <a:ext cx="54737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a:t>Purpose Logo/ Leesean https://www.flickr.com/photos/leesean/March 27 2012</a:t>
            </a:r>
          </a:p>
          <a:p>
            <a:pPr eaLnBrk="1"/>
            <a:r>
              <a:rPr lang="en-US" altLang="en-US"/>
              <a:t>Photo URL https://www.flickr.com/photos/leesean/7021431279 </a:t>
            </a:r>
          </a:p>
          <a:p>
            <a:pPr eaLnBrk="1"/>
            <a:endParaRPr lang="en-US" altLang="en-US"/>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8337550" y="457200"/>
            <a:ext cx="3956050" cy="5562600"/>
          </a:xfrm>
        </p:spPr>
        <p:txBody>
          <a:bodyPr/>
          <a:lstStyle/>
          <a:p>
            <a:pPr marL="39688" defTabSz="1295400" eaLnBrk="1">
              <a:spcBef>
                <a:spcPts val="1100"/>
              </a:spcBef>
            </a:pPr>
            <a:r>
              <a:rPr lang="en-US" altLang="en-US" sz="4400">
                <a:solidFill>
                  <a:srgbClr val="010101"/>
                </a:solidFill>
                <a:latin typeface="Calibri" charset="0"/>
                <a:ea typeface="Calibri" charset="0"/>
                <a:cs typeface="Calibri" charset="0"/>
                <a:sym typeface="Calibri" charset="0"/>
              </a:rPr>
              <a:t>How would you and your students recognize a high-quality learning target and success criterion? </a:t>
            </a:r>
            <a:endParaRPr lang="en-US" altLang="en-US"/>
          </a:p>
        </p:txBody>
      </p:sp>
      <p:sp>
        <p:nvSpPr>
          <p:cNvPr id="23555" name="AutoShape 3"/>
          <p:cNvSpPr>
            <a:spLocks/>
          </p:cNvSpPr>
          <p:nvPr/>
        </p:nvSpPr>
        <p:spPr bwMode="auto">
          <a:xfrm>
            <a:off x="10674350" y="9124950"/>
            <a:ext cx="325438"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14D41EAD-8F89-3A40-A9DB-25396D07F08B}" type="slidenum">
              <a:rPr lang="en-US" altLang="en-US" sz="1600">
                <a:solidFill>
                  <a:srgbClr val="FFFFFF"/>
                </a:solidFill>
                <a:latin typeface="Calibri" charset="0"/>
                <a:ea typeface="Calibri" charset="0"/>
                <a:cs typeface="Calibri" charset="0"/>
                <a:sym typeface="Calibri" charset="0"/>
              </a:rPr>
              <a:pPr algn="ctr" eaLnBrk="1"/>
              <a:t>5</a:t>
            </a:fld>
            <a:endParaRPr lang="en-US" altLang="en-US"/>
          </a:p>
        </p:txBody>
      </p:sp>
      <p:sp>
        <p:nvSpPr>
          <p:cNvPr id="23556" name="AutoShape 4"/>
          <p:cNvSpPr>
            <a:spLocks/>
          </p:cNvSpPr>
          <p:nvPr/>
        </p:nvSpPr>
        <p:spPr bwMode="auto">
          <a:xfrm>
            <a:off x="939800" y="6581775"/>
            <a:ext cx="11125200" cy="990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42900" indent="-342900" defTabSz="1295400">
              <a:defRPr sz="1200">
                <a:solidFill>
                  <a:srgbClr val="000000"/>
                </a:solidFill>
                <a:latin typeface="Helvetica" charset="0"/>
                <a:ea typeface="Helvetica" charset="0"/>
                <a:cs typeface="Helvetica" charset="0"/>
                <a:sym typeface="Helvetica" charset="0"/>
              </a:defRPr>
            </a:lvl1pPr>
            <a:lvl2pPr marL="39688"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lvl="1" indent="0" algn="ctr" eaLnBrk="1">
              <a:spcBef>
                <a:spcPts val="1100"/>
              </a:spcBef>
              <a:buSzPct val="100000"/>
            </a:pPr>
            <a:r>
              <a:rPr lang="en-US" altLang="en-US" sz="4400">
                <a:solidFill>
                  <a:srgbClr val="010101"/>
                </a:solidFill>
                <a:latin typeface="Calibri" charset="0"/>
                <a:ea typeface="Calibri" charset="0"/>
                <a:cs typeface="Calibri" charset="0"/>
                <a:sym typeface="Calibri" charset="0"/>
              </a:rPr>
              <a:t>What characteristics would each have?</a:t>
            </a:r>
            <a:endParaRPr lang="en-US" altLang="en-US" sz="4400"/>
          </a:p>
        </p:txBody>
      </p:sp>
      <p:pic>
        <p:nvPicPr>
          <p:cNvPr id="3482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800" y="457200"/>
            <a:ext cx="74168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6788" y="2889250"/>
            <a:ext cx="8769350"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AutoShape 3"/>
          <p:cNvSpPr>
            <a:spLocks/>
          </p:cNvSpPr>
          <p:nvPr/>
        </p:nvSpPr>
        <p:spPr bwMode="auto">
          <a:xfrm>
            <a:off x="10666413" y="9124950"/>
            <a:ext cx="33972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468F8E0E-0280-6B40-B57E-DB352495E6B3}" type="slidenum">
              <a:rPr lang="en-US" altLang="en-US" sz="1600">
                <a:solidFill>
                  <a:srgbClr val="FFFFFF"/>
                </a:solidFill>
                <a:latin typeface="Calibri" charset="0"/>
                <a:ea typeface="Calibri" charset="0"/>
                <a:cs typeface="Calibri" charset="0"/>
                <a:sym typeface="Calibri" charset="0"/>
              </a:rPr>
              <a:pPr algn="ctr" eaLnBrk="1"/>
              <a:t>6</a:t>
            </a:fld>
            <a:endParaRPr lang="en-US" altLang="en-US"/>
          </a:p>
        </p:txBody>
      </p:sp>
      <p:sp>
        <p:nvSpPr>
          <p:cNvPr id="25605" name="AutoShape 5"/>
          <p:cNvSpPr>
            <a:spLocks/>
          </p:cNvSpPr>
          <p:nvPr/>
        </p:nvSpPr>
        <p:spPr bwMode="auto">
          <a:xfrm>
            <a:off x="2933700" y="965200"/>
            <a:ext cx="7124700" cy="3848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defTabSz="1295400">
              <a:defRPr sz="1200">
                <a:solidFill>
                  <a:srgbClr val="000000"/>
                </a:solidFill>
                <a:latin typeface="Helvetica" charset="0"/>
                <a:ea typeface="Helvetica" charset="0"/>
                <a:cs typeface="Helvetica" charset="0"/>
                <a:sym typeface="Helvetica" charset="0"/>
              </a:defRPr>
            </a:lvl1pPr>
            <a:lvl2pPr marL="742950" indent="-28575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sz="4800">
                <a:latin typeface="Calibri" charset="0"/>
                <a:ea typeface="Calibri" charset="0"/>
                <a:cs typeface="Calibri" charset="0"/>
                <a:sym typeface="Calibri" charset="0"/>
              </a:rPr>
              <a:t>Compare characteristics you generated with list.</a:t>
            </a:r>
          </a:p>
          <a:p>
            <a:pPr algn="ctr" eaLnBrk="1"/>
            <a:r>
              <a:rPr lang="en-US" altLang="en-US" sz="4800">
                <a:latin typeface="Calibri" charset="0"/>
                <a:ea typeface="Calibri" charset="0"/>
                <a:cs typeface="Calibri" charset="0"/>
                <a:sym typeface="Calibri" charset="0"/>
              </a:rPr>
              <a:t>Add additional characteristics as necessary.</a:t>
            </a:r>
            <a:endParaRPr lang="en-US" altLang="en-US"/>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AutoShape 1"/>
          <p:cNvSpPr>
            <a:spLocks/>
          </p:cNvSpPr>
          <p:nvPr/>
        </p:nvSpPr>
        <p:spPr bwMode="auto">
          <a:xfrm>
            <a:off x="10666413" y="9124950"/>
            <a:ext cx="33972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890D0CC8-372E-BE4E-A5D8-D64029B0553A}" type="slidenum">
              <a:rPr lang="en-US" altLang="en-US" sz="1600">
                <a:solidFill>
                  <a:srgbClr val="FFFFFF"/>
                </a:solidFill>
                <a:latin typeface="Calibri" charset="0"/>
                <a:ea typeface="Calibri" charset="0"/>
                <a:cs typeface="Calibri" charset="0"/>
                <a:sym typeface="Calibri" charset="0"/>
              </a:rPr>
              <a:pPr algn="ctr" eaLnBrk="1"/>
              <a:t>7</a:t>
            </a:fld>
            <a:endParaRPr lang="en-US" altLang="en-US"/>
          </a:p>
        </p:txBody>
      </p:sp>
      <p:graphicFrame>
        <p:nvGraphicFramePr>
          <p:cNvPr id="27650" name="Group 2"/>
          <p:cNvGraphicFramePr>
            <a:graphicFrameLocks noGrp="1"/>
          </p:cNvGraphicFramePr>
          <p:nvPr/>
        </p:nvGraphicFramePr>
        <p:xfrm>
          <a:off x="1268413" y="2551113"/>
          <a:ext cx="10471150" cy="7219950"/>
        </p:xfrm>
        <a:graphic>
          <a:graphicData uri="http://schemas.openxmlformats.org/drawingml/2006/table">
            <a:tbl>
              <a:tblPr/>
              <a:tblGrid>
                <a:gridCol w="2617787"/>
                <a:gridCol w="2617788"/>
                <a:gridCol w="2617787"/>
                <a:gridCol w="2617788"/>
              </a:tblGrid>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28575"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28575"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28575"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28575"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r>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r>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r>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r>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12700" cap="flat" cmpd="sng" algn="ctr">
                      <a:solidFill>
                        <a:srgbClr val="FFFFFF"/>
                      </a:solidFill>
                      <a:prstDash val="solid"/>
                      <a:miter lim="0"/>
                      <a:headEnd type="none" w="med" len="med"/>
                      <a:tailEnd type="none" w="med" len="med"/>
                    </a:lnB>
                    <a:lnTlToBr>
                      <a:noFill/>
                    </a:lnTlToBr>
                    <a:lnBlToTr>
                      <a:noFill/>
                    </a:lnBlToTr>
                    <a:noFill/>
                  </a:tcPr>
                </a:tc>
              </a:tr>
              <a:tr h="1203325">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28575"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28575"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28575"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12700"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28575" cap="flat" cmpd="sng" algn="ctr">
                      <a:solidFill>
                        <a:srgbClr val="FFFFFF"/>
                      </a:solidFill>
                      <a:prstDash val="solid"/>
                      <a:miter lim="0"/>
                      <a:headEnd type="none" w="med" len="med"/>
                      <a:tailEnd type="none" w="med" len="med"/>
                    </a:lnB>
                    <a:lnTlToBr>
                      <a:noFill/>
                    </a:lnTlToBr>
                    <a:lnBlToTr>
                      <a:noFill/>
                    </a:lnBlToTr>
                    <a:noFill/>
                  </a:tcPr>
                </a:tc>
                <a:tc>
                  <a:txBody>
                    <a:bodyPr/>
                    <a:lstStyle>
                      <a:lvl1pPr defTabSz="1295400">
                        <a:tabLst>
                          <a:tab pos="1295400" algn="l"/>
                        </a:tabLst>
                        <a:defRPr sz="1000">
                          <a:solidFill>
                            <a:srgbClr val="000000"/>
                          </a:solidFill>
                          <a:latin typeface="Helvetica" charset="0"/>
                          <a:ea typeface="Helvetica" charset="0"/>
                          <a:cs typeface="Helvetica" charset="0"/>
                          <a:sym typeface="Helvetica" charset="0"/>
                        </a:defRPr>
                      </a:lvl1pPr>
                      <a:lvl2pPr marL="742950" indent="-285750" defTabSz="1295400">
                        <a:tabLst>
                          <a:tab pos="1295400" algn="l"/>
                        </a:tabLst>
                        <a:defRPr sz="1000">
                          <a:solidFill>
                            <a:srgbClr val="000000"/>
                          </a:solidFill>
                          <a:latin typeface="Helvetica" charset="0"/>
                          <a:ea typeface="Helvetica" charset="0"/>
                          <a:cs typeface="Helvetica" charset="0"/>
                          <a:sym typeface="Helvetica" charset="0"/>
                        </a:defRPr>
                      </a:lvl2pPr>
                      <a:lvl3pPr marL="1143000" indent="-228600" defTabSz="1295400">
                        <a:tabLst>
                          <a:tab pos="1295400" algn="l"/>
                        </a:tabLst>
                        <a:defRPr sz="1000">
                          <a:solidFill>
                            <a:srgbClr val="000000"/>
                          </a:solidFill>
                          <a:latin typeface="Helvetica" charset="0"/>
                          <a:ea typeface="Helvetica" charset="0"/>
                          <a:cs typeface="Helvetica" charset="0"/>
                          <a:sym typeface="Helvetica" charset="0"/>
                        </a:defRPr>
                      </a:lvl3pPr>
                      <a:lvl4pPr marL="1600200" indent="-228600" defTabSz="1295400">
                        <a:tabLst>
                          <a:tab pos="1295400" algn="l"/>
                        </a:tabLst>
                        <a:defRPr sz="1000">
                          <a:solidFill>
                            <a:srgbClr val="000000"/>
                          </a:solidFill>
                          <a:latin typeface="Helvetica" charset="0"/>
                          <a:ea typeface="Helvetica" charset="0"/>
                          <a:cs typeface="Helvetica" charset="0"/>
                          <a:sym typeface="Helvetica" charset="0"/>
                        </a:defRPr>
                      </a:lvl4pPr>
                      <a:lvl5pPr marL="2057400" indent="-228600" defTabSz="1295400">
                        <a:tabLst>
                          <a:tab pos="1295400" algn="l"/>
                        </a:tabLst>
                        <a:defRPr sz="10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tabLst>
                          <a:tab pos="1295400" algn="l"/>
                        </a:tabLst>
                        <a:defRPr sz="1000">
                          <a:solidFill>
                            <a:srgbClr val="000000"/>
                          </a:solidFill>
                          <a:latin typeface="Helvetica" charset="0"/>
                          <a:ea typeface="Helvetica" charset="0"/>
                          <a:cs typeface="Helvetica" charset="0"/>
                          <a:sym typeface="Helvetica" charset="0"/>
                        </a:defRPr>
                      </a:lvl9pPr>
                    </a:lstStyle>
                    <a:p>
                      <a:pPr marL="0" marR="0" lvl="0" indent="0" algn="l" defTabSz="1295400" rtl="0" eaLnBrk="1" fontAlgn="base" latinLnBrk="0" hangingPunct="0">
                        <a:lnSpc>
                          <a:spcPct val="100000"/>
                        </a:lnSpc>
                        <a:spcBef>
                          <a:spcPts val="1000"/>
                        </a:spcBef>
                        <a:spcAft>
                          <a:spcPct val="0"/>
                        </a:spcAft>
                        <a:buClrTx/>
                        <a:buSzTx/>
                        <a:buFontTx/>
                        <a:buNone/>
                        <a:tabLst>
                          <a:tab pos="1295400" algn="l"/>
                        </a:tabLst>
                      </a:pPr>
                      <a:endParaRPr kumimoji="0" lang="en-US" altLang="en-US" sz="3800" b="0" i="0" u="none" strike="noStrike" cap="none" normalizeH="0" baseline="0">
                        <a:ln>
                          <a:noFill/>
                        </a:ln>
                        <a:solidFill>
                          <a:srgbClr val="FFFFFF"/>
                        </a:solidFill>
                        <a:effectLst/>
                        <a:latin typeface="Calibri" charset="0"/>
                        <a:ea typeface="Calibri" charset="0"/>
                        <a:cs typeface="Calibri" charset="0"/>
                        <a:sym typeface="Calibri" charset="0"/>
                      </a:endParaRPr>
                    </a:p>
                  </a:txBody>
                  <a:tcPr marL="50800" marR="50800" marT="50800" marB="50800" horzOverflow="overflow">
                    <a:lnL w="12700" cap="flat" cmpd="sng" algn="ctr">
                      <a:solidFill>
                        <a:srgbClr val="FFFFFF"/>
                      </a:solidFill>
                      <a:prstDash val="solid"/>
                      <a:miter lim="0"/>
                      <a:headEnd type="none" w="med" len="med"/>
                      <a:tailEnd type="none" w="med" len="med"/>
                    </a:lnL>
                    <a:lnR w="28575" cap="flat" cmpd="sng" algn="ctr">
                      <a:solidFill>
                        <a:srgbClr val="FFFFFF"/>
                      </a:solidFill>
                      <a:prstDash val="solid"/>
                      <a:miter lim="0"/>
                      <a:headEnd type="none" w="med" len="med"/>
                      <a:tailEnd type="none" w="med" len="med"/>
                    </a:lnR>
                    <a:lnT w="12700" cap="flat" cmpd="sng" algn="ctr">
                      <a:solidFill>
                        <a:srgbClr val="FFFFFF"/>
                      </a:solidFill>
                      <a:prstDash val="solid"/>
                      <a:miter lim="0"/>
                      <a:headEnd type="none" w="med" len="med"/>
                      <a:tailEnd type="none" w="med" len="med"/>
                    </a:lnT>
                    <a:lnB w="28575" cap="flat" cmpd="sng" algn="ctr">
                      <a:solidFill>
                        <a:srgbClr val="FFFFFF"/>
                      </a:solidFill>
                      <a:prstDash val="solid"/>
                      <a:miter lim="0"/>
                      <a:headEnd type="none" w="med" len="med"/>
                      <a:tailEnd type="none" w="med" len="med"/>
                    </a:lnB>
                    <a:lnTlToBr>
                      <a:noFill/>
                    </a:lnTlToBr>
                    <a:lnBlToTr>
                      <a:noFill/>
                    </a:lnBlToTr>
                    <a:noFill/>
                  </a:tcPr>
                </a:tc>
              </a:tr>
            </a:tbl>
          </a:graphicData>
        </a:graphic>
      </p:graphicFrame>
      <p:sp>
        <p:nvSpPr>
          <p:cNvPr id="27733" name="Rectangle 85"/>
          <p:cNvSpPr>
            <a:spLocks noGrp="1" noChangeArrowheads="1"/>
          </p:cNvSpPr>
          <p:nvPr>
            <p:ph type="title"/>
          </p:nvPr>
        </p:nvSpPr>
        <p:spPr>
          <a:xfrm>
            <a:off x="647700" y="1054100"/>
            <a:ext cx="11709400" cy="7467600"/>
          </a:xfrm>
        </p:spPr>
        <p:txBody>
          <a:bodyPr/>
          <a:lstStyle/>
          <a:p>
            <a:pPr marL="0" algn="r" defTabSz="457200" eaLnBrk="1"/>
            <a:r>
              <a:rPr lang="en-US" altLang="en-US" sz="4800">
                <a:solidFill>
                  <a:srgbClr val="000000"/>
                </a:solidFill>
              </a:rPr>
              <a:t>If I said, ‘I’m going to teach you what Australian-rules football looks like, but I’m not going to tell you what the rules are and I’m not going to tell you how to score, but I want you to go out there and play it,’ many of you would give up very quickly. . . it just looks random.  Unfortunately for a lot of kids in our schools, that’s what learning looks like.</a:t>
            </a:r>
            <a:br>
              <a:rPr lang="en-US" altLang="en-US" sz="4800">
                <a:solidFill>
                  <a:srgbClr val="000000"/>
                </a:solidFill>
              </a:rPr>
            </a:br>
            <a:r>
              <a:rPr lang="en-US" altLang="en-US" sz="4800">
                <a:solidFill>
                  <a:srgbClr val="000000"/>
                </a:solidFill>
              </a:rPr>
              <a:t/>
            </a:r>
            <a:br>
              <a:rPr lang="en-US" altLang="en-US" sz="4800">
                <a:solidFill>
                  <a:srgbClr val="000000"/>
                </a:solidFill>
              </a:rPr>
            </a:br>
            <a:r>
              <a:rPr lang="en-US" altLang="en-US" sz="2400">
                <a:solidFill>
                  <a:srgbClr val="000000"/>
                </a:solidFill>
              </a:rPr>
              <a:t>John Hattie</a:t>
            </a:r>
            <a:br>
              <a:rPr lang="en-US" altLang="en-US" sz="2400">
                <a:solidFill>
                  <a:srgbClr val="000000"/>
                </a:solidFill>
              </a:rPr>
            </a:br>
            <a:endParaRPr lang="en-US" altLang="en-US" sz="4800">
              <a:solidFill>
                <a:srgbClr val="00000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35125" y="0"/>
            <a:ext cx="14639925"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Rectangle 2"/>
          <p:cNvSpPr>
            <a:spLocks noGrp="1" noChangeArrowheads="1"/>
          </p:cNvSpPr>
          <p:nvPr>
            <p:ph type="body" idx="1"/>
          </p:nvPr>
        </p:nvSpPr>
        <p:spPr>
          <a:xfrm>
            <a:off x="635000" y="6096000"/>
            <a:ext cx="3327400" cy="3048000"/>
          </a:xfrm>
          <a:solidFill>
            <a:srgbClr val="FFFFFF"/>
          </a:solidFill>
          <a:ln w="25400">
            <a:solidFill>
              <a:schemeClr val="bg2"/>
            </a:solidFill>
          </a:ln>
        </p:spPr>
        <p:txBody>
          <a:bodyPr/>
          <a:lstStyle/>
          <a:p>
            <a:pPr marL="39688" algn="ctr" defTabSz="1295400" eaLnBrk="1">
              <a:spcBef>
                <a:spcPts val="1100"/>
              </a:spcBef>
            </a:pPr>
            <a:r>
              <a:rPr lang="en-US" altLang="en-US" sz="4000">
                <a:solidFill>
                  <a:schemeClr val="bg2"/>
                </a:solidFill>
                <a:latin typeface="Calibri" charset="0"/>
                <a:ea typeface="Calibri" charset="0"/>
                <a:cs typeface="Calibri" charset="0"/>
                <a:sym typeface="Calibri" charset="0"/>
              </a:rPr>
              <a:t>Have a colleague from another grade level provide feedback.</a:t>
            </a:r>
            <a:endParaRPr lang="en-US" altLang="en-US" sz="4000">
              <a:solidFill>
                <a:schemeClr val="bg2"/>
              </a:solidFill>
            </a:endParaRPr>
          </a:p>
        </p:txBody>
      </p:sp>
      <p:sp>
        <p:nvSpPr>
          <p:cNvPr id="40963" name="TextBox 6"/>
          <p:cNvSpPr txBox="1">
            <a:spLocks noChangeArrowheads="1"/>
          </p:cNvSpPr>
          <p:nvPr/>
        </p:nvSpPr>
        <p:spPr bwMode="auto">
          <a:xfrm>
            <a:off x="939800" y="461963"/>
            <a:ext cx="11582400" cy="708025"/>
          </a:xfrm>
          <a:prstGeom prst="rect">
            <a:avLst/>
          </a:prstGeom>
          <a:solidFill>
            <a:srgbClr val="FFFFFF"/>
          </a:solidFill>
          <a:ln w="25400">
            <a:solidFill>
              <a:schemeClr val="bg2"/>
            </a:solidFill>
            <a:miter lim="800000"/>
            <a:headEnd/>
            <a:tailEnd/>
          </a:ln>
        </p:spPr>
        <p:txBody>
          <a:bodyPr>
            <a:spAutoFit/>
          </a:bodyPr>
          <a:lstStyle>
            <a:lvl1pPr marL="39688" defTabSz="1295400">
              <a:defRPr sz="1200">
                <a:solidFill>
                  <a:srgbClr val="000000"/>
                </a:solidFill>
                <a:latin typeface="Helvetica" charset="0"/>
                <a:ea typeface="Helvetica" charset="0"/>
                <a:cs typeface="Helvetica" charset="0"/>
                <a:sym typeface="Helvetica" charset="0"/>
              </a:defRPr>
            </a:lvl1pPr>
            <a:lvl2pPr defTabSz="1295400">
              <a:defRPr sz="1200">
                <a:solidFill>
                  <a:srgbClr val="000000"/>
                </a:solidFill>
                <a:latin typeface="Helvetica" charset="0"/>
                <a:ea typeface="Helvetica" charset="0"/>
                <a:cs typeface="Helvetica" charset="0"/>
                <a:sym typeface="Helvetica" charset="0"/>
              </a:defRPr>
            </a:lvl2pPr>
            <a:lvl3pPr defTabSz="1295400">
              <a:defRPr sz="1200">
                <a:solidFill>
                  <a:srgbClr val="000000"/>
                </a:solidFill>
                <a:latin typeface="Helvetica" charset="0"/>
                <a:ea typeface="Helvetica" charset="0"/>
                <a:cs typeface="Helvetica" charset="0"/>
                <a:sym typeface="Helvetica" charset="0"/>
              </a:defRPr>
            </a:lvl3pPr>
            <a:lvl4pPr defTabSz="1295400">
              <a:defRPr sz="1200">
                <a:solidFill>
                  <a:srgbClr val="000000"/>
                </a:solidFill>
                <a:latin typeface="Helvetica" charset="0"/>
                <a:ea typeface="Helvetica" charset="0"/>
                <a:cs typeface="Helvetica" charset="0"/>
                <a:sym typeface="Helvetica" charset="0"/>
              </a:defRPr>
            </a:lvl4pPr>
            <a:lvl5pPr defTabSz="1295400">
              <a:defRPr sz="1200">
                <a:solidFill>
                  <a:srgbClr val="000000"/>
                </a:solidFill>
                <a:latin typeface="Helvetica" charset="0"/>
                <a:ea typeface="Helvetica" charset="0"/>
                <a:cs typeface="Helvetica" charset="0"/>
                <a:sym typeface="Helvetica" charset="0"/>
              </a:defRPr>
            </a:lvl5pPr>
            <a:lvl6pPr marL="1371600" indent="9144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indent="9144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indent="9144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indent="9144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spcBef>
                <a:spcPts val="1100"/>
              </a:spcBef>
            </a:pPr>
            <a:r>
              <a:rPr lang="en-US" altLang="en-US" sz="4000">
                <a:solidFill>
                  <a:schemeClr val="bg2"/>
                </a:solidFill>
                <a:latin typeface="Calibri" charset="0"/>
                <a:ea typeface="Calibri" charset="0"/>
                <a:cs typeface="Calibri" charset="0"/>
                <a:sym typeface="Calibri" charset="0"/>
              </a:rPr>
              <a:t>Evaluate example learning targets and success criteria.</a:t>
            </a:r>
          </a:p>
        </p:txBody>
      </p:sp>
      <p:sp>
        <p:nvSpPr>
          <p:cNvPr id="40964" name="TextBox 8"/>
          <p:cNvSpPr txBox="1">
            <a:spLocks noChangeArrowheads="1"/>
          </p:cNvSpPr>
          <p:nvPr/>
        </p:nvSpPr>
        <p:spPr bwMode="auto">
          <a:xfrm>
            <a:off x="9937750" y="3886200"/>
            <a:ext cx="2794000" cy="3786188"/>
          </a:xfrm>
          <a:prstGeom prst="rect">
            <a:avLst/>
          </a:prstGeom>
          <a:solidFill>
            <a:srgbClr val="FFFFFF"/>
          </a:solidFill>
          <a:ln w="25400">
            <a:solidFill>
              <a:schemeClr val="bg2"/>
            </a:solidFill>
            <a:miter lim="800000"/>
            <a:headEnd/>
            <a:tailEnd/>
          </a:ln>
        </p:spPr>
        <p:txBody>
          <a:bodyPr>
            <a:spAutoFit/>
          </a:bodyPr>
          <a:lstStyle/>
          <a:p>
            <a:pPr algn="ctr"/>
            <a:r>
              <a:rPr lang="en-US" altLang="en-US" sz="4000">
                <a:solidFill>
                  <a:schemeClr val="bg2"/>
                </a:solidFill>
                <a:latin typeface="Calibri" charset="0"/>
                <a:ea typeface="Calibri" charset="0"/>
                <a:cs typeface="Calibri" charset="0"/>
                <a:sym typeface="Calibri" charset="0"/>
              </a:rPr>
              <a:t>Write your learning target and success criteria for a lesson.</a:t>
            </a:r>
          </a:p>
        </p:txBody>
      </p:sp>
      <p:sp>
        <p:nvSpPr>
          <p:cNvPr id="40965" name="TextBox 4"/>
          <p:cNvSpPr txBox="1">
            <a:spLocks noChangeArrowheads="1"/>
          </p:cNvSpPr>
          <p:nvPr/>
        </p:nvSpPr>
        <p:spPr bwMode="auto">
          <a:xfrm>
            <a:off x="4194175" y="9107488"/>
            <a:ext cx="5511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n-US" altLang="en-US">
                <a:latin typeface="Calibri" charset="0"/>
                <a:ea typeface="Calibri" charset="0"/>
                <a:cs typeface="Calibri" charset="0"/>
              </a:rPr>
              <a:t>Practice practice practice/ Stephanie Ackerman homegrownhospitality.typepad.com</a:t>
            </a:r>
          </a:p>
          <a:p>
            <a:pPr>
              <a:buFont typeface="Arial" charset="0"/>
              <a:buNone/>
            </a:pPr>
            <a:r>
              <a:rPr lang="en-US" altLang="en-US">
                <a:latin typeface="Calibri" charset="0"/>
                <a:ea typeface="Calibri" charset="0"/>
                <a:cs typeface="Calibri" charset="0"/>
              </a:rPr>
              <a:t>Photo URL https://origin.ih.constantcontact.com/fs060/1101952149093/img/255.jpg</a:t>
            </a:r>
          </a:p>
          <a:p>
            <a:endParaRPr lang="en-US" altLang="en-US"/>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200" y="0"/>
            <a:ext cx="16632238"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Rectangle 2"/>
          <p:cNvSpPr>
            <a:spLocks noGrp="1" noChangeArrowheads="1"/>
          </p:cNvSpPr>
          <p:nvPr>
            <p:ph type="body" idx="1"/>
          </p:nvPr>
        </p:nvSpPr>
        <p:spPr>
          <a:xfrm>
            <a:off x="330200" y="609600"/>
            <a:ext cx="5638800" cy="3352800"/>
          </a:xfrm>
        </p:spPr>
        <p:txBody>
          <a:bodyPr/>
          <a:lstStyle/>
          <a:p>
            <a:pPr marL="342900" indent="-342900" algn="ctr" defTabSz="1295400" eaLnBrk="1">
              <a:spcBef>
                <a:spcPts val="1100"/>
              </a:spcBef>
            </a:pPr>
            <a:r>
              <a:rPr lang="en-US" altLang="en-US" sz="4000" b="1">
                <a:solidFill>
                  <a:schemeClr val="bg1"/>
                </a:solidFill>
                <a:latin typeface="Calibri" charset="0"/>
                <a:ea typeface="Calibri" charset="0"/>
                <a:cs typeface="Calibri" charset="0"/>
                <a:sym typeface="Calibri" charset="0"/>
              </a:rPr>
              <a:t>How will students engage with, internalize, and assess their understanding of the learning target?</a:t>
            </a:r>
            <a:endParaRPr lang="en-US" altLang="en-US" sz="4000">
              <a:solidFill>
                <a:schemeClr val="bg1"/>
              </a:solidFill>
            </a:endParaRPr>
          </a:p>
        </p:txBody>
      </p:sp>
      <p:sp>
        <p:nvSpPr>
          <p:cNvPr id="33795" name="AutoShape 3"/>
          <p:cNvSpPr>
            <a:spLocks/>
          </p:cNvSpPr>
          <p:nvPr/>
        </p:nvSpPr>
        <p:spPr bwMode="auto">
          <a:xfrm>
            <a:off x="10666413" y="9124950"/>
            <a:ext cx="339725"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lvl1pPr defTabSz="825500">
              <a:defRPr sz="1200">
                <a:solidFill>
                  <a:srgbClr val="000000"/>
                </a:solidFill>
                <a:latin typeface="Helvetica" charset="0"/>
                <a:ea typeface="Helvetica" charset="0"/>
                <a:cs typeface="Helvetica" charset="0"/>
                <a:sym typeface="Helvetica" charset="0"/>
              </a:defRPr>
            </a:lvl1pPr>
            <a:lvl2pPr marL="742950" indent="-285750" defTabSz="825500">
              <a:defRPr sz="1200">
                <a:solidFill>
                  <a:srgbClr val="000000"/>
                </a:solidFill>
                <a:latin typeface="Helvetica" charset="0"/>
                <a:ea typeface="Helvetica" charset="0"/>
                <a:cs typeface="Helvetica" charset="0"/>
                <a:sym typeface="Helvetica" charset="0"/>
              </a:defRPr>
            </a:lvl2pPr>
            <a:lvl3pPr marL="1143000" indent="-228600" defTabSz="825500">
              <a:defRPr sz="1200">
                <a:solidFill>
                  <a:srgbClr val="000000"/>
                </a:solidFill>
                <a:latin typeface="Helvetica" charset="0"/>
                <a:ea typeface="Helvetica" charset="0"/>
                <a:cs typeface="Helvetica" charset="0"/>
                <a:sym typeface="Helvetica" charset="0"/>
              </a:defRPr>
            </a:lvl3pPr>
            <a:lvl4pPr marL="1600200" indent="-228600" defTabSz="825500">
              <a:defRPr sz="1200">
                <a:solidFill>
                  <a:srgbClr val="000000"/>
                </a:solidFill>
                <a:latin typeface="Helvetica" charset="0"/>
                <a:ea typeface="Helvetica" charset="0"/>
                <a:cs typeface="Helvetica" charset="0"/>
                <a:sym typeface="Helvetica" charset="0"/>
              </a:defRPr>
            </a:lvl4pPr>
            <a:lvl5pPr marL="2057400" indent="-228600" defTabSz="825500">
              <a:defRPr sz="1200">
                <a:solidFill>
                  <a:srgbClr val="000000"/>
                </a:solidFill>
                <a:latin typeface="Helvetica" charset="0"/>
                <a:ea typeface="Helvetica" charset="0"/>
                <a:cs typeface="Helvetica" charset="0"/>
                <a:sym typeface="Helvetica" charset="0"/>
              </a:defRPr>
            </a:lvl5pPr>
            <a:lvl6pPr marL="25146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8255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fld id="{F9776098-45A0-8443-8E01-4CA8C282ECD8}" type="slidenum">
              <a:rPr lang="en-US" altLang="en-US" sz="1600">
                <a:solidFill>
                  <a:srgbClr val="FFFFFF"/>
                </a:solidFill>
                <a:latin typeface="Calibri" charset="0"/>
                <a:ea typeface="Calibri" charset="0"/>
                <a:cs typeface="Calibri" charset="0"/>
                <a:sym typeface="Calibri" charset="0"/>
              </a:rPr>
              <a:pPr algn="ctr" eaLnBrk="1"/>
              <a:t>9</a:t>
            </a:fld>
            <a:endParaRPr lang="en-US" altLang="en-US"/>
          </a:p>
        </p:txBody>
      </p:sp>
      <p:sp>
        <p:nvSpPr>
          <p:cNvPr id="33796" name="AutoShape 4"/>
          <p:cNvSpPr>
            <a:spLocks/>
          </p:cNvSpPr>
          <p:nvPr/>
        </p:nvSpPr>
        <p:spPr bwMode="auto">
          <a:xfrm>
            <a:off x="355600" y="5207000"/>
            <a:ext cx="4851400" cy="264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42900" indent="-342900" defTabSz="1295400">
              <a:defRPr sz="1200">
                <a:solidFill>
                  <a:srgbClr val="000000"/>
                </a:solidFill>
                <a:latin typeface="Helvetica" charset="0"/>
                <a:ea typeface="Helvetica" charset="0"/>
                <a:cs typeface="Helvetica" charset="0"/>
                <a:sym typeface="Helvetica" charset="0"/>
              </a:defRPr>
            </a:lvl1pPr>
            <a:lvl2pPr marL="342900" indent="-342900" defTabSz="1295400">
              <a:defRPr sz="1200">
                <a:solidFill>
                  <a:srgbClr val="000000"/>
                </a:solidFill>
                <a:latin typeface="Helvetica" charset="0"/>
                <a:ea typeface="Helvetica" charset="0"/>
                <a:cs typeface="Helvetica" charset="0"/>
                <a:sym typeface="Helvetica" charset="0"/>
              </a:defRPr>
            </a:lvl2pPr>
            <a:lvl3pPr marL="1143000" indent="-228600" defTabSz="1295400">
              <a:defRPr sz="1200">
                <a:solidFill>
                  <a:srgbClr val="000000"/>
                </a:solidFill>
                <a:latin typeface="Helvetica" charset="0"/>
                <a:ea typeface="Helvetica" charset="0"/>
                <a:cs typeface="Helvetica" charset="0"/>
                <a:sym typeface="Helvetica" charset="0"/>
              </a:defRPr>
            </a:lvl3pPr>
            <a:lvl4pPr marL="1600200" indent="-228600" defTabSz="1295400">
              <a:defRPr sz="1200">
                <a:solidFill>
                  <a:srgbClr val="000000"/>
                </a:solidFill>
                <a:latin typeface="Helvetica" charset="0"/>
                <a:ea typeface="Helvetica" charset="0"/>
                <a:cs typeface="Helvetica" charset="0"/>
                <a:sym typeface="Helvetica" charset="0"/>
              </a:defRPr>
            </a:lvl4pPr>
            <a:lvl5pPr marL="2057400" indent="-228600" defTabSz="1295400">
              <a:defRPr sz="1200">
                <a:solidFill>
                  <a:srgbClr val="000000"/>
                </a:solidFill>
                <a:latin typeface="Helvetica" charset="0"/>
                <a:ea typeface="Helvetica" charset="0"/>
                <a:cs typeface="Helvetica" charset="0"/>
                <a:sym typeface="Helvetica" charset="0"/>
              </a:defRPr>
            </a:lvl5pPr>
            <a:lvl6pPr marL="25146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12954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lvl="1" algn="ctr" eaLnBrk="1">
              <a:spcBef>
                <a:spcPts val="1100"/>
              </a:spcBef>
              <a:buFont typeface="Arial" charset="0"/>
              <a:buNone/>
            </a:pPr>
            <a:r>
              <a:rPr lang="en-US" altLang="en-US" sz="4000" b="1">
                <a:solidFill>
                  <a:schemeClr val="bg1"/>
                </a:solidFill>
                <a:latin typeface="Calibri" charset="0"/>
                <a:ea typeface="Calibri" charset="0"/>
                <a:cs typeface="Calibri" charset="0"/>
                <a:sym typeface="Calibri" charset="0"/>
              </a:rPr>
              <a:t>How will students set goals around the learning target and success criteria?</a:t>
            </a:r>
            <a:endParaRPr lang="en-US" altLang="en-US" sz="4000">
              <a:solidFill>
                <a:schemeClr val="bg1"/>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
      <a:dk1>
        <a:srgbClr val="FFFFFF"/>
      </a:dk1>
      <a:lt1>
        <a:srgbClr val="FFFFFF"/>
      </a:lt1>
      <a:dk2>
        <a:srgbClr val="DCDEE0"/>
      </a:dk2>
      <a:lt2>
        <a:srgbClr val="53585F"/>
      </a:lt2>
      <a:accent1>
        <a:srgbClr val="0365C0"/>
      </a:accent1>
      <a:accent2>
        <a:srgbClr val="00882B"/>
      </a:accent2>
      <a:accent3>
        <a:srgbClr val="FFFFFF"/>
      </a:accent3>
      <a:accent4>
        <a:srgbClr val="DADADA"/>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095C9"/>
        </a:solidFill>
        <a:ln w="38100" cap="flat" cmpd="sng" algn="ctr">
          <a:solidFill>
            <a:srgbClr val="000000"/>
          </a:solidFill>
          <a:prstDash val="solid"/>
          <a:miter lim="0"/>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6095C9"/>
        </a:solidFill>
        <a:ln w="38100" cap="flat" cmpd="sng" algn="ctr">
          <a:solidFill>
            <a:srgbClr val="000000"/>
          </a:solidFill>
          <a:prstDash val="solid"/>
          <a:miter lim="0"/>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FFFFFF"/>
      </a:dk1>
      <a:lt1>
        <a:srgbClr val="FFFFFF"/>
      </a:lt1>
      <a:dk2>
        <a:srgbClr val="DCDEE0"/>
      </a:dk2>
      <a:lt2>
        <a:srgbClr val="53585F"/>
      </a:lt2>
      <a:accent1>
        <a:srgbClr val="0365C0"/>
      </a:accent1>
      <a:accent2>
        <a:srgbClr val="00882B"/>
      </a:accent2>
      <a:accent3>
        <a:srgbClr val="FFFFFF"/>
      </a:accent3>
      <a:accent4>
        <a:srgbClr val="DADADA"/>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095C9"/>
        </a:solidFill>
        <a:ln w="38100" cap="flat" cmpd="sng" algn="ctr">
          <a:solidFill>
            <a:srgbClr val="000000"/>
          </a:solidFill>
          <a:prstDash val="solid"/>
          <a:miter lim="0"/>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solidFill>
          <a:srgbClr val="6095C9"/>
        </a:solidFill>
        <a:ln w="38100" cap="flat" cmpd="sng" algn="ctr">
          <a:solidFill>
            <a:srgbClr val="000000"/>
          </a:solidFill>
          <a:prstDash val="solid"/>
          <a:miter lim="0"/>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738</TotalTime>
  <Words>994</Words>
  <Application>Microsoft Macintosh PowerPoint</Application>
  <PresentationFormat>Custom</PresentationFormat>
  <Paragraphs>88</Paragraphs>
  <Slides>9</Slides>
  <Notes>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Helvetica</vt:lpstr>
      <vt:lpstr>Arial</vt:lpstr>
      <vt:lpstr>Calibri</vt:lpstr>
      <vt:lpstr>Trebuchet MS</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If I said, ‘I’m going to teach you what Australian-rules football looks like, but I’m not going to tell you what the rules are and I’m not going to tell you how to score, but I want you to go out there and play it,’ many of you would give up very quickly. . . it just looks random.  Unfortunately for a lot of kids in our schools, that’s what learning looks like.  John Hattie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19</cp:revision>
  <dcterms:modified xsi:type="dcterms:W3CDTF">2016-01-25T04:32:42Z</dcterms:modified>
</cp:coreProperties>
</file>